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1" r:id="rId6"/>
    <p:sldId id="260" r:id="rId7"/>
    <p:sldId id="262" r:id="rId8"/>
    <p:sldId id="263" r:id="rId9"/>
    <p:sldId id="265" r:id="rId10"/>
    <p:sldId id="266" r:id="rId11"/>
    <p:sldId id="269" r:id="rId12"/>
    <p:sldId id="270" r:id="rId13"/>
    <p:sldId id="268"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8" d="100"/>
          <a:sy n="48" d="100"/>
        </p:scale>
        <p:origin x="-10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FFD61-6355-8D42-8612-89B473C45D5F}" type="datetimeFigureOut">
              <a:rPr lang="en-US" smtClean="0"/>
              <a:t>5/22/13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A826D-E2E0-6441-ACBD-982984A69DA5}" type="slidenum">
              <a:rPr lang="en-US" smtClean="0"/>
              <a:t>‹#›</a:t>
            </a:fld>
            <a:endParaRPr lang="en-US"/>
          </a:p>
        </p:txBody>
      </p:sp>
    </p:spTree>
    <p:extLst>
      <p:ext uri="{BB962C8B-B14F-4D97-AF65-F5344CB8AC3E}">
        <p14:creationId xmlns:p14="http://schemas.microsoft.com/office/powerpoint/2010/main" val="1039623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given week on HN or </a:t>
            </a:r>
            <a:r>
              <a:rPr lang="en-US" dirty="0" err="1" smtClean="0"/>
              <a:t>Reddit</a:t>
            </a:r>
            <a:r>
              <a:rPr lang="en-US" dirty="0" smtClean="0"/>
              <a:t>, there’s likely to be a discussion around</a:t>
            </a:r>
            <a:r>
              <a:rPr lang="en-US" baseline="0" dirty="0" smtClean="0"/>
              <a:t> age, ageism and programming</a:t>
            </a:r>
            <a:endParaRPr lang="en-US" dirty="0"/>
          </a:p>
        </p:txBody>
      </p:sp>
      <p:sp>
        <p:nvSpPr>
          <p:cNvPr id="4" name="Slide Number Placeholder 3"/>
          <p:cNvSpPr>
            <a:spLocks noGrp="1"/>
          </p:cNvSpPr>
          <p:nvPr>
            <p:ph type="sldNum" sz="quarter" idx="10"/>
          </p:nvPr>
        </p:nvSpPr>
        <p:spPr/>
        <p:txBody>
          <a:bodyPr/>
          <a:lstStyle/>
          <a:p>
            <a:fld id="{DCEA826D-E2E0-6441-ACBD-982984A69DA5}" type="slidenum">
              <a:rPr lang="en-US" smtClean="0"/>
              <a:t>4</a:t>
            </a:fld>
            <a:endParaRPr lang="en-US"/>
          </a:p>
        </p:txBody>
      </p:sp>
    </p:spTree>
    <p:extLst>
      <p:ext uri="{BB962C8B-B14F-4D97-AF65-F5344CB8AC3E}">
        <p14:creationId xmlns:p14="http://schemas.microsoft.com/office/powerpoint/2010/main" val="1109082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split the sample in to younger and older groups, where the dividing line is the mean + one standard deviation.</a:t>
            </a:r>
            <a:r>
              <a:rPr lang="en-US" baseline="0" dirty="0" smtClean="0"/>
              <a:t> This put the cutoff at 36.  younger &lt;= 36, older 37 and up</a:t>
            </a:r>
          </a:p>
          <a:p>
            <a:r>
              <a:rPr lang="en-US" baseline="0" dirty="0" smtClean="0"/>
              <a:t>We then ran a t-test on average question score for 10 ‘new’ tags.  The only statistically significant differences were for </a:t>
            </a:r>
            <a:r>
              <a:rPr lang="en-US" baseline="0" dirty="0" err="1" smtClean="0"/>
              <a:t>ios</a:t>
            </a:r>
            <a:r>
              <a:rPr lang="en-US" baseline="0" dirty="0" smtClean="0"/>
              <a:t> and windows-phone-7, where the older programmers had higher average scores.  (We probably should’ve used a Mann-Whitney or other non parametric test_</a:t>
            </a:r>
            <a:endParaRPr lang="en-US" dirty="0"/>
          </a:p>
        </p:txBody>
      </p:sp>
      <p:sp>
        <p:nvSpPr>
          <p:cNvPr id="4" name="Slide Number Placeholder 3"/>
          <p:cNvSpPr>
            <a:spLocks noGrp="1"/>
          </p:cNvSpPr>
          <p:nvPr>
            <p:ph type="sldNum" sz="quarter" idx="10"/>
          </p:nvPr>
        </p:nvSpPr>
        <p:spPr/>
        <p:txBody>
          <a:bodyPr/>
          <a:lstStyle/>
          <a:p>
            <a:fld id="{DCEA826D-E2E0-6441-ACBD-982984A69DA5}" type="slidenum">
              <a:rPr lang="en-US" smtClean="0"/>
              <a:t>11</a:t>
            </a:fld>
            <a:endParaRPr lang="en-US"/>
          </a:p>
        </p:txBody>
      </p:sp>
    </p:spTree>
    <p:extLst>
      <p:ext uri="{BB962C8B-B14F-4D97-AF65-F5344CB8AC3E}">
        <p14:creationId xmlns:p14="http://schemas.microsoft.com/office/powerpoint/2010/main" val="314737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A826D-E2E0-6441-ACBD-982984A69DA5}" type="slidenum">
              <a:rPr lang="en-US" smtClean="0"/>
              <a:t>12</a:t>
            </a:fld>
            <a:endParaRPr lang="en-US"/>
          </a:p>
        </p:txBody>
      </p:sp>
    </p:spTree>
    <p:extLst>
      <p:ext uri="{BB962C8B-B14F-4D97-AF65-F5344CB8AC3E}">
        <p14:creationId xmlns:p14="http://schemas.microsoft.com/office/powerpoint/2010/main" val="787570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a:t>
            </a:r>
            <a:r>
              <a:rPr lang="en-US" baseline="0" dirty="0" smtClean="0"/>
              <a:t> there’s a place </a:t>
            </a:r>
            <a:r>
              <a:rPr lang="en-US" baseline="0" smtClean="0"/>
              <a:t>for everyone?</a:t>
            </a:r>
            <a:endParaRPr lang="en-US"/>
          </a:p>
        </p:txBody>
      </p:sp>
      <p:sp>
        <p:nvSpPr>
          <p:cNvPr id="4" name="Slide Number Placeholder 3"/>
          <p:cNvSpPr>
            <a:spLocks noGrp="1"/>
          </p:cNvSpPr>
          <p:nvPr>
            <p:ph type="sldNum" sz="quarter" idx="10"/>
          </p:nvPr>
        </p:nvSpPr>
        <p:spPr/>
        <p:txBody>
          <a:bodyPr/>
          <a:lstStyle/>
          <a:p>
            <a:fld id="{DCEA826D-E2E0-6441-ACBD-982984A69DA5}" type="slidenum">
              <a:rPr lang="en-US" smtClean="0"/>
              <a:t>14</a:t>
            </a:fld>
            <a:endParaRPr lang="en-US"/>
          </a:p>
        </p:txBody>
      </p:sp>
    </p:spTree>
    <p:extLst>
      <p:ext uri="{BB962C8B-B14F-4D97-AF65-F5344CB8AC3E}">
        <p14:creationId xmlns:p14="http://schemas.microsoft.com/office/powerpoint/2010/main" val="16450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8C8644-B013-964B-9F67-52F845E8617E}" type="datetimeFigureOut">
              <a:rPr lang="en-US" smtClean="0"/>
              <a:t>5/22/13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199128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C8644-B013-964B-9F67-52F845E8617E}" type="datetimeFigureOut">
              <a:rPr lang="en-US" smtClean="0"/>
              <a:t>5/22/13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104369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C8644-B013-964B-9F67-52F845E8617E}" type="datetimeFigureOut">
              <a:rPr lang="en-US" smtClean="0"/>
              <a:t>5/22/13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325419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C8644-B013-964B-9F67-52F845E8617E}" type="datetimeFigureOut">
              <a:rPr lang="en-US" smtClean="0"/>
              <a:t>5/22/13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383390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C8644-B013-964B-9F67-52F845E8617E}" type="datetimeFigureOut">
              <a:rPr lang="en-US" smtClean="0"/>
              <a:t>5/22/13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272088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8C8644-B013-964B-9F67-52F845E8617E}" type="datetimeFigureOut">
              <a:rPr lang="en-US" smtClean="0"/>
              <a:t>5/22/13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315233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8C8644-B013-964B-9F67-52F845E8617E}" type="datetimeFigureOut">
              <a:rPr lang="en-US" smtClean="0"/>
              <a:t>5/22/13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211568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8C8644-B013-964B-9F67-52F845E8617E}" type="datetimeFigureOut">
              <a:rPr lang="en-US" smtClean="0"/>
              <a:t>5/22/13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333092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C8644-B013-964B-9F67-52F845E8617E}" type="datetimeFigureOut">
              <a:rPr lang="en-US" smtClean="0"/>
              <a:t>5/22/13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114679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C8644-B013-964B-9F67-52F845E8617E}" type="datetimeFigureOut">
              <a:rPr lang="en-US" smtClean="0"/>
              <a:t>5/22/13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327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C8644-B013-964B-9F67-52F845E8617E}" type="datetimeFigureOut">
              <a:rPr lang="en-US" smtClean="0"/>
              <a:t>5/22/13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46DA2-5676-9A4F-814C-EE7845E9C534}" type="slidenum">
              <a:rPr lang="en-US" smtClean="0"/>
              <a:t>‹#›</a:t>
            </a:fld>
            <a:endParaRPr lang="en-US"/>
          </a:p>
        </p:txBody>
      </p:sp>
    </p:spTree>
    <p:extLst>
      <p:ext uri="{BB962C8B-B14F-4D97-AF65-F5344CB8AC3E}">
        <p14:creationId xmlns:p14="http://schemas.microsoft.com/office/powerpoint/2010/main" val="29468898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C8644-B013-964B-9F67-52F845E8617E}" type="datetimeFigureOut">
              <a:rPr lang="en-US" smtClean="0"/>
              <a:t>5/22/13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46DA2-5676-9A4F-814C-EE7845E9C534}" type="slidenum">
              <a:rPr lang="en-US" smtClean="0"/>
              <a:t>‹#›</a:t>
            </a:fld>
            <a:endParaRPr lang="en-US"/>
          </a:p>
        </p:txBody>
      </p:sp>
    </p:spTree>
    <p:extLst>
      <p:ext uri="{BB962C8B-B14F-4D97-AF65-F5344CB8AC3E}">
        <p14:creationId xmlns:p14="http://schemas.microsoft.com/office/powerpoint/2010/main" val="419288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746" y="2130425"/>
            <a:ext cx="8472188" cy="1470025"/>
          </a:xfrm>
        </p:spPr>
        <p:txBody>
          <a:bodyPr>
            <a:normAutofit fontScale="90000"/>
          </a:bodyPr>
          <a:lstStyle/>
          <a:p>
            <a:r>
              <a:rPr lang="en-US" sz="4000" dirty="0" smtClean="0">
                <a:latin typeface="Comic Sans MS"/>
                <a:cs typeface="Comic Sans MS"/>
              </a:rPr>
              <a:t>Is Programming Knowledge Related To Age?</a:t>
            </a:r>
            <a:r>
              <a:rPr lang="en-US" dirty="0" smtClean="0">
                <a:latin typeface="Comic Sans MS"/>
                <a:cs typeface="Comic Sans MS"/>
              </a:rPr>
              <a:t/>
            </a:r>
            <a:br>
              <a:rPr lang="en-US" dirty="0" smtClean="0">
                <a:latin typeface="Comic Sans MS"/>
                <a:cs typeface="Comic Sans MS"/>
              </a:rPr>
            </a:br>
            <a:r>
              <a:rPr lang="en-US" sz="2700" dirty="0" smtClean="0">
                <a:latin typeface="Comic Sans MS"/>
                <a:cs typeface="Comic Sans MS"/>
              </a:rPr>
              <a:t>An Exploration of Stack Overflow</a:t>
            </a:r>
            <a:endParaRPr lang="en-US" sz="2700" dirty="0">
              <a:latin typeface="Comic Sans MS"/>
              <a:cs typeface="Comic Sans MS"/>
            </a:endParaRPr>
          </a:p>
        </p:txBody>
      </p:sp>
      <p:sp>
        <p:nvSpPr>
          <p:cNvPr id="3" name="Subtitle 2"/>
          <p:cNvSpPr>
            <a:spLocks noGrp="1"/>
          </p:cNvSpPr>
          <p:nvPr>
            <p:ph type="subTitle" idx="1"/>
          </p:nvPr>
        </p:nvSpPr>
        <p:spPr/>
        <p:txBody>
          <a:bodyPr>
            <a:normAutofit fontScale="70000" lnSpcReduction="20000"/>
          </a:bodyPr>
          <a:lstStyle/>
          <a:p>
            <a:r>
              <a:rPr lang="en-US" dirty="0" smtClean="0">
                <a:latin typeface="Comic Sans MS"/>
                <a:cs typeface="Comic Sans MS"/>
              </a:rPr>
              <a:t>Patrick Morrison and </a:t>
            </a:r>
            <a:r>
              <a:rPr lang="en-US" dirty="0">
                <a:latin typeface="Comic Sans MS"/>
                <a:cs typeface="Comic Sans MS"/>
              </a:rPr>
              <a:t>E</a:t>
            </a:r>
            <a:r>
              <a:rPr lang="en-US" dirty="0" smtClean="0">
                <a:latin typeface="Comic Sans MS"/>
                <a:cs typeface="Comic Sans MS"/>
              </a:rPr>
              <a:t>merson Murphy-Hill</a:t>
            </a:r>
          </a:p>
          <a:p>
            <a:r>
              <a:rPr lang="en-US" dirty="0" smtClean="0">
                <a:latin typeface="Comic Sans MS"/>
                <a:cs typeface="Comic Sans MS"/>
              </a:rPr>
              <a:t>Department of Computer Science</a:t>
            </a:r>
          </a:p>
          <a:p>
            <a:r>
              <a:rPr lang="en-US" dirty="0" smtClean="0">
                <a:latin typeface="Comic Sans MS"/>
                <a:cs typeface="Comic Sans MS"/>
              </a:rPr>
              <a:t>North Carolina State University</a:t>
            </a:r>
          </a:p>
          <a:p>
            <a:r>
              <a:rPr lang="en-US" dirty="0" smtClean="0">
                <a:latin typeface="Comic Sans MS"/>
                <a:cs typeface="Comic Sans MS"/>
              </a:rPr>
              <a:t>{</a:t>
            </a:r>
            <a:r>
              <a:rPr lang="en-US" dirty="0" err="1" smtClean="0">
                <a:latin typeface="Comic Sans MS"/>
                <a:cs typeface="Comic Sans MS"/>
              </a:rPr>
              <a:t>pjmorris</a:t>
            </a:r>
            <a:r>
              <a:rPr lang="en-US" dirty="0" smtClean="0">
                <a:latin typeface="Comic Sans MS"/>
                <a:cs typeface="Comic Sans MS"/>
              </a:rPr>
              <a:t>, </a:t>
            </a:r>
            <a:r>
              <a:rPr lang="en-US" dirty="0" err="1" smtClean="0">
                <a:latin typeface="Comic Sans MS"/>
                <a:cs typeface="Comic Sans MS"/>
              </a:rPr>
              <a:t>emurph</a:t>
            </a:r>
            <a:r>
              <a:rPr lang="en-US" dirty="0" smtClean="0">
                <a:latin typeface="Comic Sans MS"/>
                <a:cs typeface="Comic Sans MS"/>
              </a:rPr>
              <a:t>} @</a:t>
            </a:r>
            <a:r>
              <a:rPr lang="en-US" dirty="0" err="1" smtClean="0">
                <a:latin typeface="Comic Sans MS"/>
                <a:cs typeface="Comic Sans MS"/>
              </a:rPr>
              <a:t>ncsu.edu</a:t>
            </a:r>
            <a:endParaRPr lang="en-US" dirty="0">
              <a:latin typeface="Comic Sans MS"/>
              <a:cs typeface="Comic Sans MS"/>
            </a:endParaRPr>
          </a:p>
        </p:txBody>
      </p:sp>
    </p:spTree>
    <p:extLst>
      <p:ext uri="{BB962C8B-B14F-4D97-AF65-F5344CB8AC3E}">
        <p14:creationId xmlns:p14="http://schemas.microsoft.com/office/powerpoint/2010/main" val="11997450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10539" y="274638"/>
            <a:ext cx="6682719" cy="6404272"/>
          </a:xfrm>
          <a:prstGeom prst="rect">
            <a:avLst/>
          </a:prstGeom>
        </p:spPr>
      </p:pic>
      <p:sp>
        <p:nvSpPr>
          <p:cNvPr id="2" name="Title 1"/>
          <p:cNvSpPr>
            <a:spLocks noGrp="1"/>
          </p:cNvSpPr>
          <p:nvPr>
            <p:ph type="title"/>
          </p:nvPr>
        </p:nvSpPr>
        <p:spPr/>
        <p:txBody>
          <a:bodyPr>
            <a:normAutofit fontScale="90000"/>
          </a:bodyPr>
          <a:lstStyle/>
          <a:p>
            <a:r>
              <a:rPr lang="en-US" dirty="0" smtClean="0">
                <a:latin typeface="Comic Sans MS"/>
                <a:cs typeface="Comic Sans MS"/>
              </a:rPr>
              <a:t>RQ2: Age -&gt; Wider skills? Mixed.</a:t>
            </a:r>
            <a:endParaRPr lang="en-US" dirty="0">
              <a:latin typeface="Comic Sans MS"/>
              <a:cs typeface="Comic Sans MS"/>
            </a:endParaRPr>
          </a:p>
        </p:txBody>
      </p:sp>
    </p:spTree>
    <p:extLst>
      <p:ext uri="{BB962C8B-B14F-4D97-AF65-F5344CB8AC3E}">
        <p14:creationId xmlns:p14="http://schemas.microsoft.com/office/powerpoint/2010/main" val="1794200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553535"/>
              </p:ext>
            </p:extLst>
          </p:nvPr>
        </p:nvGraphicFramePr>
        <p:xfrm>
          <a:off x="457200" y="1677460"/>
          <a:ext cx="8382000" cy="4401820"/>
        </p:xfrm>
        <a:graphic>
          <a:graphicData uri="http://schemas.openxmlformats.org/drawingml/2006/table">
            <a:tbl>
              <a:tblPr firstRow="1" bandRow="1">
                <a:tableStyleId>{5C22544A-7EE6-4342-B048-85BDC9FD1C3A}</a:tableStyleId>
              </a:tblPr>
              <a:tblGrid>
                <a:gridCol w="2279349"/>
                <a:gridCol w="1449425"/>
                <a:gridCol w="1291324"/>
                <a:gridCol w="1680951"/>
                <a:gridCol w="1680951"/>
              </a:tblGrid>
              <a:tr h="370840">
                <a:tc>
                  <a:txBody>
                    <a:bodyPr/>
                    <a:lstStyle/>
                    <a:p>
                      <a:pPr algn="l" fontAlgn="b"/>
                      <a:r>
                        <a:rPr lang="en-US" sz="2400" u="none" strike="noStrike" dirty="0">
                          <a:effectLst/>
                        </a:rPr>
                        <a:t>tag</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b="1" i="0" u="none" strike="noStrike" dirty="0" smtClean="0">
                          <a:solidFill>
                            <a:schemeClr val="lt1"/>
                          </a:solidFill>
                          <a:effectLst/>
                          <a:latin typeface="+mn-lt"/>
                        </a:rPr>
                        <a:t>younger</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dirty="0" smtClean="0">
                          <a:effectLst/>
                        </a:rPr>
                        <a:t>older</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dirty="0" smtClean="0">
                          <a:effectLst/>
                        </a:rPr>
                        <a:t>p-value</a:t>
                      </a:r>
                      <a:endParaRPr lang="en-US" sz="2400" b="0" i="0" u="none" strike="noStrike" dirty="0">
                        <a:solidFill>
                          <a:srgbClr val="000000"/>
                        </a:solidFill>
                        <a:effectLst/>
                        <a:latin typeface="Calibri"/>
                      </a:endParaRPr>
                    </a:p>
                  </a:txBody>
                  <a:tcPr marL="12700" marR="12700" marT="12700" marB="0" anchor="b"/>
                </a:tc>
                <a:tc>
                  <a:txBody>
                    <a:bodyPr/>
                    <a:lstStyle/>
                    <a:p>
                      <a:pPr algn="l"/>
                      <a:r>
                        <a:rPr lang="en-US" sz="2400" dirty="0" smtClean="0"/>
                        <a:t>difference</a:t>
                      </a:r>
                      <a:endParaRPr lang="en-US" sz="2400" dirty="0"/>
                    </a:p>
                  </a:txBody>
                  <a:tcPr/>
                </a:tc>
              </a:tr>
              <a:tr h="370840">
                <a:tc>
                  <a:txBody>
                    <a:bodyPr/>
                    <a:lstStyle/>
                    <a:p>
                      <a:pPr algn="l" fontAlgn="b"/>
                      <a:r>
                        <a:rPr lang="en-US" sz="2400" u="none" strike="noStrike">
                          <a:effectLst/>
                        </a:rPr>
                        <a:t>clojure</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3.25</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2.95</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0.802</a:t>
                      </a:r>
                      <a:endParaRPr lang="en-US" sz="2400" b="0" i="0" u="none" strike="noStrike">
                        <a:solidFill>
                          <a:srgbClr val="000000"/>
                        </a:solidFill>
                        <a:effectLst/>
                        <a:latin typeface="Calibri"/>
                      </a:endParaRPr>
                    </a:p>
                  </a:txBody>
                  <a:tcPr marL="12700" marR="12700" marT="12700" marB="0" anchor="b"/>
                </a:tc>
                <a:tc>
                  <a:txBody>
                    <a:bodyPr/>
                    <a:lstStyle/>
                    <a:p>
                      <a:pPr algn="l"/>
                      <a:r>
                        <a:rPr lang="en-US" sz="2400" dirty="0" smtClean="0"/>
                        <a:t>-0.30</a:t>
                      </a:r>
                      <a:endParaRPr lang="en-US" sz="2400" dirty="0"/>
                    </a:p>
                  </a:txBody>
                  <a:tcPr/>
                </a:tc>
              </a:tr>
              <a:tr h="370840">
                <a:tc>
                  <a:txBody>
                    <a:bodyPr/>
                    <a:lstStyle/>
                    <a:p>
                      <a:pPr algn="l" fontAlgn="b"/>
                      <a:r>
                        <a:rPr lang="en-US" sz="2400" u="none" strike="noStrike">
                          <a:effectLst/>
                        </a:rPr>
                        <a:t>django</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0.91</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dirty="0">
                          <a:effectLst/>
                        </a:rPr>
                        <a:t>0.91</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dirty="0">
                          <a:effectLst/>
                        </a:rPr>
                        <a:t>0.49</a:t>
                      </a:r>
                      <a:endParaRPr lang="en-US" sz="2400" b="0" i="0" u="none" strike="noStrike" dirty="0">
                        <a:solidFill>
                          <a:srgbClr val="000000"/>
                        </a:solidFill>
                        <a:effectLst/>
                        <a:latin typeface="Calibri"/>
                      </a:endParaRPr>
                    </a:p>
                  </a:txBody>
                  <a:tcPr marL="12700" marR="12700" marT="12700" marB="0" anchor="b"/>
                </a:tc>
                <a:tc>
                  <a:txBody>
                    <a:bodyPr/>
                    <a:lstStyle/>
                    <a:p>
                      <a:pPr algn="l"/>
                      <a:r>
                        <a:rPr lang="en-US" sz="2400" dirty="0" smtClean="0"/>
                        <a:t>0.00</a:t>
                      </a:r>
                      <a:endParaRPr lang="en-US" sz="2400" dirty="0"/>
                    </a:p>
                  </a:txBody>
                  <a:tcPr/>
                </a:tc>
              </a:tr>
              <a:tr h="370840">
                <a:tc>
                  <a:txBody>
                    <a:bodyPr/>
                    <a:lstStyle/>
                    <a:p>
                      <a:pPr algn="l" fontAlgn="b"/>
                      <a:r>
                        <a:rPr lang="en-US" sz="2400" u="none" strike="noStrike" dirty="0" err="1">
                          <a:effectLst/>
                        </a:rPr>
                        <a:t>git</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a:effectLst/>
                        </a:rPr>
                        <a:t>1.82</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1.78</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0.62</a:t>
                      </a:r>
                      <a:endParaRPr lang="en-US" sz="2400" b="0" i="0" u="none" strike="noStrike">
                        <a:solidFill>
                          <a:srgbClr val="000000"/>
                        </a:solidFill>
                        <a:effectLst/>
                        <a:latin typeface="Calibri"/>
                      </a:endParaRPr>
                    </a:p>
                  </a:txBody>
                  <a:tcPr marL="12700" marR="12700" marT="12700" marB="0" anchor="b"/>
                </a:tc>
                <a:tc>
                  <a:txBody>
                    <a:bodyPr/>
                    <a:lstStyle/>
                    <a:p>
                      <a:pPr algn="l"/>
                      <a:r>
                        <a:rPr lang="en-US" sz="2400" dirty="0" smtClean="0"/>
                        <a:t>-0.04</a:t>
                      </a:r>
                      <a:endParaRPr lang="en-US" sz="2400" dirty="0"/>
                    </a:p>
                  </a:txBody>
                  <a:tcPr/>
                </a:tc>
              </a:tr>
              <a:tr h="370840">
                <a:tc>
                  <a:txBody>
                    <a:bodyPr/>
                    <a:lstStyle/>
                    <a:p>
                      <a:pPr algn="l" fontAlgn="b"/>
                      <a:r>
                        <a:rPr lang="en-US" sz="2400" b="1" u="none" strike="noStrike" dirty="0" err="1">
                          <a:effectLst/>
                        </a:rPr>
                        <a:t>ios</a:t>
                      </a:r>
                      <a:endParaRPr lang="en-US" sz="2400" b="1" i="0" u="none" strike="noStrike" dirty="0">
                        <a:solidFill>
                          <a:srgbClr val="000000"/>
                        </a:solidFill>
                        <a:effectLst/>
                        <a:latin typeface="Calibri"/>
                      </a:endParaRPr>
                    </a:p>
                  </a:txBody>
                  <a:tcPr marL="12700" marR="12700" marT="12700" marB="0" anchor="b"/>
                </a:tc>
                <a:tc>
                  <a:txBody>
                    <a:bodyPr/>
                    <a:lstStyle/>
                    <a:p>
                      <a:pPr algn="l" fontAlgn="b"/>
                      <a:r>
                        <a:rPr lang="en-US" sz="2400" b="1" u="none" strike="noStrike">
                          <a:effectLst/>
                        </a:rPr>
                        <a:t>0.96</a:t>
                      </a:r>
                      <a:endParaRPr lang="en-US" sz="2400" b="1" i="0" u="none" strike="noStrike">
                        <a:solidFill>
                          <a:srgbClr val="000000"/>
                        </a:solidFill>
                        <a:effectLst/>
                        <a:latin typeface="Calibri"/>
                      </a:endParaRPr>
                    </a:p>
                  </a:txBody>
                  <a:tcPr marL="12700" marR="12700" marT="12700" marB="0" anchor="b"/>
                </a:tc>
                <a:tc>
                  <a:txBody>
                    <a:bodyPr/>
                    <a:lstStyle/>
                    <a:p>
                      <a:pPr algn="l" fontAlgn="b"/>
                      <a:r>
                        <a:rPr lang="en-US" sz="2400" b="1" u="none" strike="noStrike" dirty="0">
                          <a:effectLst/>
                        </a:rPr>
                        <a:t>1.25</a:t>
                      </a:r>
                      <a:endParaRPr lang="en-US" sz="2400" b="1" i="0" u="none" strike="noStrike" dirty="0">
                        <a:solidFill>
                          <a:srgbClr val="000000"/>
                        </a:solidFill>
                        <a:effectLst/>
                        <a:latin typeface="Calibri"/>
                      </a:endParaRPr>
                    </a:p>
                  </a:txBody>
                  <a:tcPr marL="12700" marR="12700" marT="12700" marB="0" anchor="b"/>
                </a:tc>
                <a:tc>
                  <a:txBody>
                    <a:bodyPr/>
                    <a:lstStyle/>
                    <a:p>
                      <a:pPr algn="l" fontAlgn="b"/>
                      <a:r>
                        <a:rPr lang="en-US" sz="2400" b="1" u="none" strike="noStrike">
                          <a:effectLst/>
                        </a:rPr>
                        <a:t>0.00000887</a:t>
                      </a:r>
                      <a:endParaRPr lang="en-US" sz="2400" b="1" i="0" u="none" strike="noStrike">
                        <a:solidFill>
                          <a:srgbClr val="000000"/>
                        </a:solidFill>
                        <a:effectLst/>
                        <a:latin typeface="Calibri"/>
                      </a:endParaRPr>
                    </a:p>
                  </a:txBody>
                  <a:tcPr marL="12700" marR="12700" marT="12700" marB="0" anchor="b"/>
                </a:tc>
                <a:tc>
                  <a:txBody>
                    <a:bodyPr/>
                    <a:lstStyle/>
                    <a:p>
                      <a:pPr algn="l"/>
                      <a:r>
                        <a:rPr lang="en-US" sz="2400" b="1" dirty="0" smtClean="0"/>
                        <a:t>0.29</a:t>
                      </a:r>
                      <a:endParaRPr lang="en-US" sz="2400" b="1" dirty="0"/>
                    </a:p>
                  </a:txBody>
                  <a:tcPr/>
                </a:tc>
              </a:tr>
              <a:tr h="370840">
                <a:tc>
                  <a:txBody>
                    <a:bodyPr/>
                    <a:lstStyle/>
                    <a:p>
                      <a:pPr algn="l" fontAlgn="b"/>
                      <a:r>
                        <a:rPr lang="en-US" sz="2400" u="none" strike="noStrike" dirty="0" err="1">
                          <a:effectLst/>
                        </a:rPr>
                        <a:t>jquery</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a:effectLst/>
                        </a:rPr>
                        <a:t>0.78</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0.79</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0.358</a:t>
                      </a:r>
                      <a:endParaRPr lang="en-US" sz="2400" b="0" i="0" u="none" strike="noStrike">
                        <a:solidFill>
                          <a:srgbClr val="000000"/>
                        </a:solidFill>
                        <a:effectLst/>
                        <a:latin typeface="Calibri"/>
                      </a:endParaRPr>
                    </a:p>
                  </a:txBody>
                  <a:tcPr marL="12700" marR="12700" marT="12700" marB="0" anchor="b"/>
                </a:tc>
                <a:tc>
                  <a:txBody>
                    <a:bodyPr/>
                    <a:lstStyle/>
                    <a:p>
                      <a:pPr algn="l"/>
                      <a:r>
                        <a:rPr lang="en-US" sz="2400" dirty="0" smtClean="0"/>
                        <a:t>0.01</a:t>
                      </a:r>
                      <a:endParaRPr lang="en-US" sz="2400" dirty="0"/>
                    </a:p>
                  </a:txBody>
                  <a:tcPr/>
                </a:tc>
              </a:tr>
              <a:tr h="370840">
                <a:tc>
                  <a:txBody>
                    <a:bodyPr/>
                    <a:lstStyle/>
                    <a:p>
                      <a:pPr algn="l" fontAlgn="b"/>
                      <a:r>
                        <a:rPr lang="en-US" sz="2400" u="none" strike="noStrike" dirty="0">
                          <a:effectLst/>
                        </a:rPr>
                        <a:t>ruby-on-rails</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dirty="0">
                          <a:effectLst/>
                        </a:rPr>
                        <a:t>0.89</a:t>
                      </a:r>
                      <a:endParaRPr lang="en-US" sz="2400" b="0" i="0" u="none" strike="noStrike" dirty="0">
                        <a:solidFill>
                          <a:srgbClr val="000000"/>
                        </a:solidFill>
                        <a:effectLst/>
                        <a:latin typeface="Calibri"/>
                      </a:endParaRPr>
                    </a:p>
                  </a:txBody>
                  <a:tcPr marL="12700" marR="12700" marT="12700" marB="0" anchor="b"/>
                </a:tc>
                <a:tc>
                  <a:txBody>
                    <a:bodyPr/>
                    <a:lstStyle/>
                    <a:p>
                      <a:pPr algn="l" fontAlgn="b"/>
                      <a:r>
                        <a:rPr lang="en-US" sz="2400" u="none" strike="noStrike">
                          <a:effectLst/>
                        </a:rPr>
                        <a:t>0.93</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0.3</a:t>
                      </a:r>
                      <a:endParaRPr lang="en-US" sz="2400" b="0" i="0" u="none" strike="noStrike">
                        <a:solidFill>
                          <a:srgbClr val="000000"/>
                        </a:solidFill>
                        <a:effectLst/>
                        <a:latin typeface="Calibri"/>
                      </a:endParaRPr>
                    </a:p>
                  </a:txBody>
                  <a:tcPr marL="12700" marR="12700" marT="12700" marB="0" anchor="b"/>
                </a:tc>
                <a:tc>
                  <a:txBody>
                    <a:bodyPr/>
                    <a:lstStyle/>
                    <a:p>
                      <a:pPr algn="l"/>
                      <a:r>
                        <a:rPr lang="en-US" sz="2400" dirty="0" smtClean="0"/>
                        <a:t>0.04</a:t>
                      </a:r>
                      <a:endParaRPr lang="en-US" sz="2400" dirty="0"/>
                    </a:p>
                  </a:txBody>
                  <a:tcPr/>
                </a:tc>
              </a:tr>
              <a:tr h="370840">
                <a:tc>
                  <a:txBody>
                    <a:bodyPr/>
                    <a:lstStyle/>
                    <a:p>
                      <a:pPr algn="l" fontAlgn="b"/>
                      <a:r>
                        <a:rPr lang="en-US" sz="2400" u="none" strike="noStrike">
                          <a:effectLst/>
                        </a:rPr>
                        <a:t>silverlight</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0.63</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0.69</a:t>
                      </a:r>
                      <a:endParaRPr lang="en-US" sz="2400" b="0" i="0" u="none" strike="noStrike">
                        <a:solidFill>
                          <a:srgbClr val="000000"/>
                        </a:solidFill>
                        <a:effectLst/>
                        <a:latin typeface="Calibri"/>
                      </a:endParaRPr>
                    </a:p>
                  </a:txBody>
                  <a:tcPr marL="12700" marR="12700" marT="12700" marB="0" anchor="b"/>
                </a:tc>
                <a:tc>
                  <a:txBody>
                    <a:bodyPr/>
                    <a:lstStyle/>
                    <a:p>
                      <a:pPr algn="l" fontAlgn="b"/>
                      <a:r>
                        <a:rPr lang="en-US" sz="2400" u="none" strike="noStrike">
                          <a:effectLst/>
                        </a:rPr>
                        <a:t>0.29</a:t>
                      </a:r>
                      <a:endParaRPr lang="en-US" sz="2400" b="0" i="0" u="none" strike="noStrike">
                        <a:solidFill>
                          <a:srgbClr val="000000"/>
                        </a:solidFill>
                        <a:effectLst/>
                        <a:latin typeface="Calibri"/>
                      </a:endParaRPr>
                    </a:p>
                  </a:txBody>
                  <a:tcPr marL="12700" marR="12700" marT="12700" marB="0" anchor="b"/>
                </a:tc>
                <a:tc>
                  <a:txBody>
                    <a:bodyPr/>
                    <a:lstStyle/>
                    <a:p>
                      <a:pPr algn="l"/>
                      <a:r>
                        <a:rPr lang="en-US" sz="2400" dirty="0" smtClean="0"/>
                        <a:t>0.06</a:t>
                      </a:r>
                      <a:endParaRPr lang="en-US" sz="2400" dirty="0"/>
                    </a:p>
                  </a:txBody>
                  <a:tcPr/>
                </a:tc>
              </a:tr>
              <a:tr h="370840">
                <a:tc>
                  <a:txBody>
                    <a:bodyPr/>
                    <a:lstStyle/>
                    <a:p>
                      <a:pPr algn="l" fontAlgn="b"/>
                      <a:r>
                        <a:rPr lang="en-US" sz="2400" b="1" u="none" strike="noStrike" dirty="0">
                          <a:effectLst/>
                        </a:rPr>
                        <a:t>windows-phone-7</a:t>
                      </a:r>
                      <a:endParaRPr lang="en-US" sz="2400" b="1" i="0" u="none" strike="noStrike" dirty="0">
                        <a:solidFill>
                          <a:srgbClr val="000000"/>
                        </a:solidFill>
                        <a:effectLst/>
                        <a:latin typeface="Calibri"/>
                      </a:endParaRPr>
                    </a:p>
                  </a:txBody>
                  <a:tcPr marL="12700" marR="12700" marT="12700" marB="0" anchor="b"/>
                </a:tc>
                <a:tc>
                  <a:txBody>
                    <a:bodyPr/>
                    <a:lstStyle/>
                    <a:p>
                      <a:pPr algn="l" fontAlgn="b"/>
                      <a:r>
                        <a:rPr lang="en-US" sz="2400" b="1" u="none" strike="noStrike" dirty="0">
                          <a:effectLst/>
                        </a:rPr>
                        <a:t>0.68</a:t>
                      </a:r>
                      <a:endParaRPr lang="en-US" sz="2400" b="1" i="0" u="none" strike="noStrike" dirty="0">
                        <a:solidFill>
                          <a:srgbClr val="000000"/>
                        </a:solidFill>
                        <a:effectLst/>
                        <a:latin typeface="Calibri"/>
                      </a:endParaRPr>
                    </a:p>
                  </a:txBody>
                  <a:tcPr marL="12700" marR="12700" marT="12700" marB="0" anchor="b"/>
                </a:tc>
                <a:tc>
                  <a:txBody>
                    <a:bodyPr/>
                    <a:lstStyle/>
                    <a:p>
                      <a:pPr algn="l" fontAlgn="b"/>
                      <a:r>
                        <a:rPr lang="en-US" sz="2400" b="1" u="none" strike="noStrike" dirty="0">
                          <a:effectLst/>
                        </a:rPr>
                        <a:t>1.16</a:t>
                      </a:r>
                      <a:endParaRPr lang="en-US" sz="2400" b="1" i="0" u="none" strike="noStrike" dirty="0">
                        <a:solidFill>
                          <a:srgbClr val="000000"/>
                        </a:solidFill>
                        <a:effectLst/>
                        <a:latin typeface="Calibri"/>
                      </a:endParaRPr>
                    </a:p>
                  </a:txBody>
                  <a:tcPr marL="12700" marR="12700" marT="12700" marB="0" anchor="b"/>
                </a:tc>
                <a:tc>
                  <a:txBody>
                    <a:bodyPr/>
                    <a:lstStyle/>
                    <a:p>
                      <a:pPr algn="l" fontAlgn="b"/>
                      <a:r>
                        <a:rPr lang="en-US" sz="2400" b="1" u="none" strike="noStrike" dirty="0">
                          <a:effectLst/>
                        </a:rPr>
                        <a:t>0.0004</a:t>
                      </a:r>
                      <a:endParaRPr lang="en-US" sz="2400" b="1" i="0" u="none" strike="noStrike" dirty="0">
                        <a:solidFill>
                          <a:srgbClr val="000000"/>
                        </a:solidFill>
                        <a:effectLst/>
                        <a:latin typeface="Calibri"/>
                      </a:endParaRPr>
                    </a:p>
                  </a:txBody>
                  <a:tcPr marL="12700" marR="12700" marT="12700" marB="0" anchor="b"/>
                </a:tc>
                <a:tc>
                  <a:txBody>
                    <a:bodyPr/>
                    <a:lstStyle/>
                    <a:p>
                      <a:pPr algn="l"/>
                      <a:r>
                        <a:rPr lang="en-US" sz="2400" b="1" dirty="0" smtClean="0"/>
                        <a:t>0.48</a:t>
                      </a:r>
                      <a:endParaRPr lang="en-US" sz="2400" b="1" dirty="0"/>
                    </a:p>
                  </a:txBody>
                  <a:tcPr/>
                </a:tc>
              </a:tr>
            </a:tbl>
          </a:graphicData>
        </a:graphic>
      </p:graphicFrame>
      <p:sp>
        <p:nvSpPr>
          <p:cNvPr id="7"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latin typeface="Comic Sans MS"/>
                <a:cs typeface="Comic Sans MS"/>
              </a:rPr>
              <a:t>RQ3: Age -&gt; Newer skills? Yes.</a:t>
            </a:r>
            <a:endParaRPr lang="en-US" dirty="0">
              <a:latin typeface="Comic Sans MS"/>
              <a:cs typeface="Comic Sans MS"/>
            </a:endParaRPr>
          </a:p>
        </p:txBody>
      </p:sp>
    </p:spTree>
    <p:extLst>
      <p:ext uri="{BB962C8B-B14F-4D97-AF65-F5344CB8AC3E}">
        <p14:creationId xmlns:p14="http://schemas.microsoft.com/office/powerpoint/2010/main" val="41786103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Sampler of web reactions</a:t>
            </a:r>
            <a:endParaRPr lang="en-US" dirty="0">
              <a:latin typeface="Comic Sans MS"/>
              <a:cs typeface="Comic Sans MS"/>
            </a:endParaRPr>
          </a:p>
        </p:txBody>
      </p:sp>
      <p:sp>
        <p:nvSpPr>
          <p:cNvPr id="3" name="Content Placeholder 2"/>
          <p:cNvSpPr>
            <a:spLocks noGrp="1"/>
          </p:cNvSpPr>
          <p:nvPr>
            <p:ph idx="1"/>
          </p:nvPr>
        </p:nvSpPr>
        <p:spPr/>
        <p:txBody>
          <a:bodyPr>
            <a:normAutofit/>
          </a:bodyPr>
          <a:lstStyle/>
          <a:p>
            <a:r>
              <a:rPr lang="en-US" sz="4400" dirty="0" smtClean="0">
                <a:latin typeface="Comic Sans MS"/>
                <a:cs typeface="Comic Sans MS"/>
              </a:rPr>
              <a:t>IEEE Spectrum: “Dandy”</a:t>
            </a:r>
          </a:p>
          <a:p>
            <a:r>
              <a:rPr lang="en-US" sz="4400" dirty="0" err="1" smtClean="0">
                <a:latin typeface="Comic Sans MS"/>
                <a:cs typeface="Comic Sans MS"/>
              </a:rPr>
              <a:t>Reddit</a:t>
            </a:r>
            <a:r>
              <a:rPr lang="en-US" sz="4400" dirty="0" smtClean="0">
                <a:latin typeface="Comic Sans MS"/>
                <a:cs typeface="Comic Sans MS"/>
              </a:rPr>
              <a:t>: “Obvious”</a:t>
            </a:r>
          </a:p>
          <a:p>
            <a:r>
              <a:rPr lang="en-US" sz="4400" dirty="0" smtClean="0">
                <a:latin typeface="Comic Sans MS"/>
                <a:cs typeface="Comic Sans MS"/>
              </a:rPr>
              <a:t>Hacker News: “Meaningless”</a:t>
            </a:r>
          </a:p>
          <a:p>
            <a:endParaRPr lang="en-US" sz="4400" dirty="0">
              <a:latin typeface="Comic Sans MS"/>
              <a:cs typeface="Comic Sans MS"/>
            </a:endParaRPr>
          </a:p>
          <a:p>
            <a:r>
              <a:rPr lang="en-US" sz="4400" dirty="0" smtClean="0">
                <a:latin typeface="Comic Sans MS"/>
                <a:cs typeface="Comic Sans MS"/>
              </a:rPr>
              <a:t>What’s yours?</a:t>
            </a:r>
            <a:endParaRPr lang="en-US" sz="4400" dirty="0">
              <a:latin typeface="Comic Sans MS"/>
              <a:cs typeface="Comic Sans MS"/>
            </a:endParaRPr>
          </a:p>
        </p:txBody>
      </p:sp>
    </p:spTree>
    <p:extLst>
      <p:ext uri="{BB962C8B-B14F-4D97-AF65-F5344CB8AC3E}">
        <p14:creationId xmlns:p14="http://schemas.microsoft.com/office/powerpoint/2010/main" val="7629783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Summary</a:t>
            </a:r>
            <a:endParaRPr lang="en-US" dirty="0">
              <a:latin typeface="Comic Sans MS"/>
              <a:cs typeface="Comic Sans MS"/>
            </a:endParaRPr>
          </a:p>
        </p:txBody>
      </p:sp>
      <p:sp>
        <p:nvSpPr>
          <p:cNvPr id="3" name="Content Placeholder 2"/>
          <p:cNvSpPr>
            <a:spLocks noGrp="1"/>
          </p:cNvSpPr>
          <p:nvPr>
            <p:ph idx="1"/>
          </p:nvPr>
        </p:nvSpPr>
        <p:spPr/>
        <p:txBody>
          <a:bodyPr/>
          <a:lstStyle/>
          <a:p>
            <a:r>
              <a:rPr lang="en-US" dirty="0" smtClean="0">
                <a:latin typeface="Comic Sans MS"/>
                <a:cs typeface="Comic Sans MS"/>
              </a:rPr>
              <a:t>Age is positively correlated with SO reputation</a:t>
            </a:r>
          </a:p>
          <a:p>
            <a:r>
              <a:rPr lang="en-US" dirty="0" smtClean="0">
                <a:latin typeface="Comic Sans MS"/>
                <a:cs typeface="Comic Sans MS"/>
              </a:rPr>
              <a:t>Mid-range programmers appear to focus on fewer technologies</a:t>
            </a:r>
          </a:p>
          <a:p>
            <a:r>
              <a:rPr lang="en-US" dirty="0" smtClean="0">
                <a:latin typeface="Comic Sans MS"/>
                <a:cs typeface="Comic Sans MS"/>
              </a:rPr>
              <a:t>(Some) old dogs learn (some) new tricks </a:t>
            </a:r>
          </a:p>
          <a:p>
            <a:endParaRPr lang="en-US" dirty="0">
              <a:latin typeface="Comic Sans MS"/>
              <a:cs typeface="Comic Sans MS"/>
            </a:endParaRPr>
          </a:p>
        </p:txBody>
      </p:sp>
    </p:spTree>
    <p:extLst>
      <p:ext uri="{BB962C8B-B14F-4D97-AF65-F5344CB8AC3E}">
        <p14:creationId xmlns:p14="http://schemas.microsoft.com/office/powerpoint/2010/main" val="42461319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The Other Summary</a:t>
            </a:r>
            <a:endParaRPr lang="en-US" dirty="0">
              <a:latin typeface="Comic Sans MS"/>
              <a:cs typeface="Comic Sans MS"/>
            </a:endParaRPr>
          </a:p>
        </p:txBody>
      </p:sp>
      <p:sp>
        <p:nvSpPr>
          <p:cNvPr id="3" name="Content Placeholder 2"/>
          <p:cNvSpPr>
            <a:spLocks noGrp="1"/>
          </p:cNvSpPr>
          <p:nvPr>
            <p:ph idx="1"/>
          </p:nvPr>
        </p:nvSpPr>
        <p:spPr/>
        <p:txBody>
          <a:bodyPr/>
          <a:lstStyle/>
          <a:p>
            <a:pPr marL="0" indent="0">
              <a:buNone/>
            </a:pPr>
            <a:r>
              <a:rPr lang="en-US" dirty="0" smtClean="0"/>
              <a:t>“Young </a:t>
            </a:r>
            <a:r>
              <a:rPr lang="en-US" dirty="0"/>
              <a:t>men make wars, and the virtues of war are the virtues of young men. Courage and hope for the future. </a:t>
            </a:r>
          </a:p>
          <a:p>
            <a:pPr marL="0" indent="0">
              <a:buNone/>
            </a:pPr>
            <a:r>
              <a:rPr lang="en-US" dirty="0"/>
              <a:t>Then old men make the peace. And the vices of peace are the vices of old men. Mistrust and caution. It must be so</a:t>
            </a:r>
            <a:r>
              <a:rPr lang="en-US" dirty="0" smtClean="0"/>
              <a:t>.” </a:t>
            </a:r>
          </a:p>
          <a:p>
            <a:pPr marL="0" indent="0">
              <a:buNone/>
            </a:pPr>
            <a:r>
              <a:rPr lang="en-US" dirty="0" smtClean="0"/>
              <a:t>– Prince Feisal (aka Obi-Wan Kenobi aka Alec </a:t>
            </a:r>
            <a:r>
              <a:rPr lang="en-US" dirty="0" err="1" smtClean="0"/>
              <a:t>Guiness</a:t>
            </a:r>
            <a:r>
              <a:rPr lang="en-US" dirty="0" smtClean="0"/>
              <a:t>), “Lawrence of Arabia”</a:t>
            </a:r>
            <a:endParaRPr lang="en-US" dirty="0">
              <a:latin typeface="Comic Sans MS"/>
              <a:cs typeface="Comic Sans MS"/>
            </a:endParaRPr>
          </a:p>
        </p:txBody>
      </p:sp>
    </p:spTree>
    <p:extLst>
      <p:ext uri="{BB962C8B-B14F-4D97-AF65-F5344CB8AC3E}">
        <p14:creationId xmlns:p14="http://schemas.microsoft.com/office/powerpoint/2010/main" val="317340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2728"/>
            <a:ext cx="8229600" cy="5723435"/>
          </a:xfrm>
        </p:spPr>
        <p:txBody>
          <a:bodyPr>
            <a:normAutofit/>
          </a:bodyPr>
          <a:lstStyle/>
          <a:p>
            <a:pPr marL="0" indent="0" algn="ctr">
              <a:buNone/>
            </a:pPr>
            <a:r>
              <a:rPr lang="en-US" sz="4000" i="1" dirty="0" smtClean="0">
                <a:latin typeface="Comic Sans MS"/>
                <a:cs typeface="Comic Sans MS"/>
              </a:rPr>
              <a:t>"We know that older people have more experience and better judgment, but younger people seem more likely to have used specific technologies we're using, and we like people who can hit the ground running.”</a:t>
            </a:r>
          </a:p>
          <a:p>
            <a:pPr marL="0" indent="0">
              <a:buNone/>
            </a:pPr>
            <a:endParaRPr lang="en-US" sz="4000" i="1" dirty="0"/>
          </a:p>
          <a:p>
            <a:pPr marL="0" indent="0">
              <a:buNone/>
            </a:pPr>
            <a:r>
              <a:rPr lang="en-US" sz="1300" dirty="0" smtClean="0"/>
              <a:t>- </a:t>
            </a:r>
            <a:r>
              <a:rPr lang="en-US" sz="1300" dirty="0" smtClean="0">
                <a:solidFill>
                  <a:schemeClr val="bg1">
                    <a:lumMod val="75000"/>
                  </a:schemeClr>
                </a:solidFill>
              </a:rPr>
              <a:t>http</a:t>
            </a:r>
            <a:r>
              <a:rPr lang="en-US" sz="1300" dirty="0">
                <a:solidFill>
                  <a:schemeClr val="bg1">
                    <a:lumMod val="75000"/>
                  </a:schemeClr>
                </a:solidFill>
              </a:rPr>
              <a:t>://</a:t>
            </a:r>
            <a:r>
              <a:rPr lang="en-US" sz="1300" dirty="0" err="1">
                <a:solidFill>
                  <a:schemeClr val="bg1">
                    <a:lumMod val="75000"/>
                  </a:schemeClr>
                </a:solidFill>
              </a:rPr>
              <a:t>programmers.stackexchange.com</a:t>
            </a:r>
            <a:r>
              <a:rPr lang="en-US" sz="1300" dirty="0">
                <a:solidFill>
                  <a:schemeClr val="bg1">
                    <a:lumMod val="75000"/>
                  </a:schemeClr>
                </a:solidFill>
              </a:rPr>
              <a:t>/questions/370/how-old-is-too-old</a:t>
            </a:r>
            <a:endParaRPr lang="en-US" sz="1300" i="1" dirty="0">
              <a:solidFill>
                <a:schemeClr val="bg1">
                  <a:lumMod val="75000"/>
                </a:schemeClr>
              </a:solidFill>
            </a:endParaRPr>
          </a:p>
        </p:txBody>
      </p:sp>
    </p:spTree>
    <p:extLst>
      <p:ext uri="{BB962C8B-B14F-4D97-AF65-F5344CB8AC3E}">
        <p14:creationId xmlns:p14="http://schemas.microsoft.com/office/powerpoint/2010/main" val="2477007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2912"/>
            <a:ext cx="8229600" cy="4283251"/>
          </a:xfrm>
        </p:spPr>
        <p:txBody>
          <a:bodyPr>
            <a:normAutofit/>
          </a:bodyPr>
          <a:lstStyle/>
          <a:p>
            <a:pPr marL="0" indent="0" algn="ctr">
              <a:buNone/>
            </a:pPr>
            <a:r>
              <a:rPr lang="en-US" sz="4000" i="1" dirty="0" smtClean="0">
                <a:latin typeface="Comic Sans MS"/>
                <a:cs typeface="Comic Sans MS"/>
              </a:rPr>
              <a:t>"There's no inherent "Too Old," just perceptions on the part</a:t>
            </a:r>
          </a:p>
          <a:p>
            <a:pPr marL="0" indent="0" algn="ctr">
              <a:buNone/>
            </a:pPr>
            <a:r>
              <a:rPr lang="en-US" sz="4000" i="1" dirty="0" smtClean="0">
                <a:latin typeface="Comic Sans MS"/>
                <a:cs typeface="Comic Sans MS"/>
              </a:rPr>
              <a:t>of the interviewers."</a:t>
            </a:r>
            <a:endParaRPr lang="en-US" sz="4000" i="1" dirty="0"/>
          </a:p>
          <a:p>
            <a:pPr marL="0" indent="0">
              <a:buNone/>
            </a:pPr>
            <a:r>
              <a:rPr lang="en-US" sz="1300" dirty="0" smtClean="0"/>
              <a:t>- </a:t>
            </a:r>
            <a:r>
              <a:rPr lang="en-US" sz="1300" dirty="0" smtClean="0">
                <a:solidFill>
                  <a:schemeClr val="bg1">
                    <a:lumMod val="75000"/>
                  </a:schemeClr>
                </a:solidFill>
              </a:rPr>
              <a:t>http</a:t>
            </a:r>
            <a:r>
              <a:rPr lang="en-US" sz="1300" dirty="0">
                <a:solidFill>
                  <a:schemeClr val="bg1">
                    <a:lumMod val="75000"/>
                  </a:schemeClr>
                </a:solidFill>
              </a:rPr>
              <a:t>://</a:t>
            </a:r>
            <a:r>
              <a:rPr lang="en-US" sz="1300" dirty="0" err="1">
                <a:solidFill>
                  <a:schemeClr val="bg1">
                    <a:lumMod val="75000"/>
                  </a:schemeClr>
                </a:solidFill>
              </a:rPr>
              <a:t>programmers.stackexchange.com</a:t>
            </a:r>
            <a:r>
              <a:rPr lang="en-US" sz="1300" dirty="0">
                <a:solidFill>
                  <a:schemeClr val="bg1">
                    <a:lumMod val="75000"/>
                  </a:schemeClr>
                </a:solidFill>
              </a:rPr>
              <a:t>/questions/370/how-old-is-too-old</a:t>
            </a:r>
            <a:endParaRPr lang="en-US" sz="1300" i="1" dirty="0">
              <a:solidFill>
                <a:schemeClr val="bg1">
                  <a:lumMod val="75000"/>
                </a:schemeClr>
              </a:solidFill>
            </a:endParaRPr>
          </a:p>
        </p:txBody>
      </p:sp>
    </p:spTree>
    <p:extLst>
      <p:ext uri="{BB962C8B-B14F-4D97-AF65-F5344CB8AC3E}">
        <p14:creationId xmlns:p14="http://schemas.microsoft.com/office/powerpoint/2010/main" val="9322092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2728"/>
            <a:ext cx="8229600" cy="5723435"/>
          </a:xfrm>
        </p:spPr>
        <p:txBody>
          <a:bodyPr>
            <a:normAutofit/>
          </a:bodyPr>
          <a:lstStyle/>
          <a:p>
            <a:pPr marL="0" indent="0" algn="ctr">
              <a:buNone/>
            </a:pPr>
            <a:r>
              <a:rPr lang="en-US" sz="4000" i="1" dirty="0" smtClean="0">
                <a:latin typeface="Comic Sans MS"/>
                <a:cs typeface="Comic Sans MS"/>
              </a:rPr>
              <a:t>“Basically it says that the Valley prefers younger candidates who will put in </a:t>
            </a:r>
            <a:r>
              <a:rPr lang="en-US" sz="4000" i="1" dirty="0" err="1" smtClean="0">
                <a:latin typeface="Comic Sans MS"/>
                <a:cs typeface="Comic Sans MS"/>
              </a:rPr>
              <a:t>allnighters</a:t>
            </a:r>
            <a:r>
              <a:rPr lang="en-US" sz="4000" i="1" dirty="0" smtClean="0">
                <a:latin typeface="Comic Sans MS"/>
                <a:cs typeface="Comic Sans MS"/>
              </a:rPr>
              <a:t> for lower wages, and advocates that experienced programmers move into management positions after they hit a certain age.”</a:t>
            </a:r>
          </a:p>
          <a:p>
            <a:pPr marL="0" indent="0" algn="ctr">
              <a:buNone/>
            </a:pPr>
            <a:r>
              <a:rPr lang="en-US" sz="1300" dirty="0" smtClean="0"/>
              <a:t>- </a:t>
            </a:r>
            <a:r>
              <a:rPr lang="en-US" sz="1300" dirty="0" smtClean="0">
                <a:solidFill>
                  <a:schemeClr val="bg1">
                    <a:lumMod val="75000"/>
                  </a:schemeClr>
                </a:solidFill>
              </a:rPr>
              <a:t>http</a:t>
            </a:r>
            <a:r>
              <a:rPr lang="en-US" sz="1300" dirty="0">
                <a:solidFill>
                  <a:schemeClr val="bg1">
                    <a:lumMod val="75000"/>
                  </a:schemeClr>
                </a:solidFill>
              </a:rPr>
              <a:t>://</a:t>
            </a:r>
            <a:r>
              <a:rPr lang="en-US" sz="1300" dirty="0" err="1">
                <a:solidFill>
                  <a:schemeClr val="bg1">
                    <a:lumMod val="75000"/>
                  </a:schemeClr>
                </a:solidFill>
              </a:rPr>
              <a:t>programmers.stackexchange.com</a:t>
            </a:r>
            <a:r>
              <a:rPr lang="en-US" sz="1300" dirty="0">
                <a:solidFill>
                  <a:schemeClr val="bg1">
                    <a:lumMod val="75000"/>
                  </a:schemeClr>
                </a:solidFill>
              </a:rPr>
              <a:t>/questions/370/how-old-is-too-old</a:t>
            </a:r>
            <a:endParaRPr lang="en-US" sz="1300" i="1" dirty="0">
              <a:solidFill>
                <a:schemeClr val="bg1">
                  <a:lumMod val="75000"/>
                </a:schemeClr>
              </a:solidFill>
            </a:endParaRPr>
          </a:p>
        </p:txBody>
      </p:sp>
    </p:spTree>
    <p:extLst>
      <p:ext uri="{BB962C8B-B14F-4D97-AF65-F5344CB8AC3E}">
        <p14:creationId xmlns:p14="http://schemas.microsoft.com/office/powerpoint/2010/main" val="25313893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a:cs typeface="Comic Sans MS"/>
              </a:rPr>
              <a:t>Cognitive Psychology suggests…</a:t>
            </a:r>
            <a:endParaRPr lang="en-US" dirty="0">
              <a:latin typeface="Comic Sans MS"/>
              <a:cs typeface="Comic Sans MS"/>
            </a:endParaRPr>
          </a:p>
        </p:txBody>
      </p:sp>
      <p:pic>
        <p:nvPicPr>
          <p:cNvPr id="4" name="Content Placeholder 3" descr="CrystalFluidAge.png"/>
          <p:cNvPicPr>
            <a:picLocks noGrp="1" noChangeAspect="1"/>
          </p:cNvPicPr>
          <p:nvPr>
            <p:ph idx="1"/>
          </p:nvPr>
        </p:nvPicPr>
        <p:blipFill>
          <a:blip r:embed="rId2">
            <a:extLst>
              <a:ext uri="{28A0092B-C50C-407E-A947-70E740481C1C}">
                <a14:useLocalDpi xmlns:a14="http://schemas.microsoft.com/office/drawing/2010/main" val="0"/>
              </a:ext>
            </a:extLst>
          </a:blip>
          <a:srcRect t="-6718" b="-6718"/>
          <a:stretch>
            <a:fillRect/>
          </a:stretch>
        </p:blipFill>
        <p:spPr/>
      </p:pic>
      <p:sp>
        <p:nvSpPr>
          <p:cNvPr id="5" name="TextBox 4"/>
          <p:cNvSpPr txBox="1"/>
          <p:nvPr/>
        </p:nvSpPr>
        <p:spPr>
          <a:xfrm>
            <a:off x="960281" y="6118368"/>
            <a:ext cx="6055988" cy="461665"/>
          </a:xfrm>
          <a:prstGeom prst="rect">
            <a:avLst/>
          </a:prstGeom>
          <a:noFill/>
        </p:spPr>
        <p:txBody>
          <a:bodyPr wrap="square" rtlCol="0">
            <a:spAutoFit/>
          </a:bodyPr>
          <a:lstStyle/>
          <a:p>
            <a:r>
              <a:rPr lang="en-US" sz="1200" dirty="0">
                <a:latin typeface="Comic Sans MS"/>
                <a:cs typeface="Comic Sans MS"/>
              </a:rPr>
              <a:t>F. I. M. </a:t>
            </a:r>
            <a:r>
              <a:rPr lang="en-US" sz="1200" dirty="0" err="1">
                <a:latin typeface="Comic Sans MS"/>
                <a:cs typeface="Comic Sans MS"/>
              </a:rPr>
              <a:t>Craik</a:t>
            </a:r>
            <a:r>
              <a:rPr lang="en-US" sz="1200" dirty="0">
                <a:latin typeface="Comic Sans MS"/>
                <a:cs typeface="Comic Sans MS"/>
              </a:rPr>
              <a:t> and E. Bialystok, “Cognition through the </a:t>
            </a:r>
            <a:r>
              <a:rPr lang="en-US" sz="1200" dirty="0" smtClean="0">
                <a:latin typeface="Comic Sans MS"/>
                <a:cs typeface="Comic Sans MS"/>
              </a:rPr>
              <a:t>lifespan: mechanisms of change</a:t>
            </a:r>
            <a:r>
              <a:rPr lang="en-US" sz="1200" dirty="0">
                <a:latin typeface="Comic Sans MS"/>
                <a:cs typeface="Comic Sans MS"/>
              </a:rPr>
              <a:t>,” Trends in Cognitive Sciences, vol. 10</a:t>
            </a:r>
            <a:r>
              <a:rPr lang="en-US" sz="1200" dirty="0" smtClean="0">
                <a:latin typeface="Comic Sans MS"/>
                <a:cs typeface="Comic Sans MS"/>
              </a:rPr>
              <a:t>,no</a:t>
            </a:r>
            <a:r>
              <a:rPr lang="en-US" sz="1200" dirty="0">
                <a:latin typeface="Comic Sans MS"/>
                <a:cs typeface="Comic Sans MS"/>
              </a:rPr>
              <a:t>. 3, pp. 131 – 138, 2006.</a:t>
            </a:r>
          </a:p>
        </p:txBody>
      </p:sp>
    </p:spTree>
    <p:extLst>
      <p:ext uri="{BB962C8B-B14F-4D97-AF65-F5344CB8AC3E}">
        <p14:creationId xmlns:p14="http://schemas.microsoft.com/office/powerpoint/2010/main" val="32322547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Research Questions</a:t>
            </a:r>
            <a:endParaRPr lang="en-US" dirty="0">
              <a:latin typeface="Comic Sans MS"/>
              <a:cs typeface="Comic Sans MS"/>
            </a:endParaRPr>
          </a:p>
        </p:txBody>
      </p:sp>
      <p:sp>
        <p:nvSpPr>
          <p:cNvPr id="3" name="Content Placeholder 2"/>
          <p:cNvSpPr>
            <a:spLocks noGrp="1"/>
          </p:cNvSpPr>
          <p:nvPr>
            <p:ph idx="1"/>
          </p:nvPr>
        </p:nvSpPr>
        <p:spPr/>
        <p:txBody>
          <a:bodyPr>
            <a:normAutofit fontScale="92500" lnSpcReduction="10000"/>
          </a:bodyPr>
          <a:lstStyle/>
          <a:p>
            <a:r>
              <a:rPr lang="en-US" dirty="0"/>
              <a:t> </a:t>
            </a:r>
            <a:r>
              <a:rPr lang="en-US" sz="4000" dirty="0">
                <a:latin typeface="Comic Sans MS"/>
                <a:cs typeface="Comic Sans MS"/>
              </a:rPr>
              <a:t>RQ1: Does age have a positive effect </a:t>
            </a:r>
            <a:r>
              <a:rPr lang="en-US" sz="4000" dirty="0" smtClean="0">
                <a:latin typeface="Comic Sans MS"/>
                <a:cs typeface="Comic Sans MS"/>
              </a:rPr>
              <a:t>on programming knowledge</a:t>
            </a:r>
            <a:r>
              <a:rPr lang="en-US" sz="4000" dirty="0">
                <a:latin typeface="Comic Sans MS"/>
                <a:cs typeface="Comic Sans MS"/>
              </a:rPr>
              <a:t>?</a:t>
            </a:r>
          </a:p>
          <a:p>
            <a:r>
              <a:rPr lang="en-US" sz="4000" dirty="0" smtClean="0">
                <a:latin typeface="Comic Sans MS"/>
                <a:cs typeface="Comic Sans MS"/>
              </a:rPr>
              <a:t>RQ2</a:t>
            </a:r>
            <a:r>
              <a:rPr lang="en-US" sz="4000" dirty="0">
                <a:latin typeface="Comic Sans MS"/>
                <a:cs typeface="Comic Sans MS"/>
              </a:rPr>
              <a:t>: Do older programmers possess a </a:t>
            </a:r>
            <a:r>
              <a:rPr lang="en-US" sz="4000" dirty="0" smtClean="0">
                <a:latin typeface="Comic Sans MS"/>
                <a:cs typeface="Comic Sans MS"/>
              </a:rPr>
              <a:t>wider variety of technologies </a:t>
            </a:r>
            <a:r>
              <a:rPr lang="en-US" sz="4000" dirty="0">
                <a:latin typeface="Comic Sans MS"/>
                <a:cs typeface="Comic Sans MS"/>
              </a:rPr>
              <a:t>and skills?</a:t>
            </a:r>
          </a:p>
          <a:p>
            <a:r>
              <a:rPr lang="en-US" sz="4000" dirty="0" smtClean="0">
                <a:latin typeface="Comic Sans MS"/>
                <a:cs typeface="Comic Sans MS"/>
              </a:rPr>
              <a:t>RQ3</a:t>
            </a:r>
            <a:r>
              <a:rPr lang="en-US" sz="4000" dirty="0">
                <a:latin typeface="Comic Sans MS"/>
                <a:cs typeface="Comic Sans MS"/>
              </a:rPr>
              <a:t>: To what degree do older programmers learn </a:t>
            </a:r>
            <a:r>
              <a:rPr lang="en-US" sz="4000" dirty="0" smtClean="0">
                <a:latin typeface="Comic Sans MS"/>
                <a:cs typeface="Comic Sans MS"/>
              </a:rPr>
              <a:t>new technologies</a:t>
            </a:r>
            <a:r>
              <a:rPr lang="en-US" sz="4000" dirty="0">
                <a:latin typeface="Comic Sans MS"/>
                <a:cs typeface="Comic Sans MS"/>
              </a:rPr>
              <a:t>?</a:t>
            </a:r>
          </a:p>
        </p:txBody>
      </p:sp>
    </p:spTree>
    <p:extLst>
      <p:ext uri="{BB962C8B-B14F-4D97-AF65-F5344CB8AC3E}">
        <p14:creationId xmlns:p14="http://schemas.microsoft.com/office/powerpoint/2010/main" val="34065146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Stack Overflow Data</a:t>
            </a:r>
            <a:endParaRPr lang="en-US" dirty="0">
              <a:latin typeface="Comic Sans MS"/>
              <a:cs typeface="Comic Sans MS"/>
            </a:endParaRPr>
          </a:p>
        </p:txBody>
      </p:sp>
      <p:sp>
        <p:nvSpPr>
          <p:cNvPr id="3" name="Content Placeholder 2"/>
          <p:cNvSpPr>
            <a:spLocks noGrp="1"/>
          </p:cNvSpPr>
          <p:nvPr>
            <p:ph idx="1"/>
          </p:nvPr>
        </p:nvSpPr>
        <p:spPr/>
        <p:txBody>
          <a:bodyPr/>
          <a:lstStyle/>
          <a:p>
            <a:r>
              <a:rPr lang="en-US" dirty="0" smtClean="0">
                <a:latin typeface="Comic Sans MS"/>
                <a:cs typeface="Comic Sans MS"/>
              </a:rPr>
              <a:t>~1.6 Million users, ~300K with ages</a:t>
            </a:r>
          </a:p>
          <a:p>
            <a:r>
              <a:rPr lang="en-US" dirty="0" smtClean="0">
                <a:latin typeface="Comic Sans MS"/>
                <a:cs typeface="Comic Sans MS"/>
              </a:rPr>
              <a:t>Selected: </a:t>
            </a:r>
          </a:p>
          <a:p>
            <a:pPr lvl="1"/>
            <a:r>
              <a:rPr lang="en-US" dirty="0" smtClean="0">
                <a:latin typeface="Comic Sans MS"/>
                <a:cs typeface="Comic Sans MS"/>
              </a:rPr>
              <a:t>ages 15-70</a:t>
            </a:r>
          </a:p>
          <a:p>
            <a:pPr lvl="1"/>
            <a:r>
              <a:rPr lang="en-US" dirty="0" smtClean="0">
                <a:latin typeface="Comic Sans MS"/>
                <a:cs typeface="Comic Sans MS"/>
              </a:rPr>
              <a:t>2012 question answerers</a:t>
            </a:r>
          </a:p>
          <a:p>
            <a:pPr lvl="1"/>
            <a:r>
              <a:rPr lang="en-US" dirty="0" smtClean="0">
                <a:latin typeface="Comic Sans MS"/>
                <a:cs typeface="Comic Sans MS"/>
              </a:rPr>
              <a:t>Reputations between 2-100,000</a:t>
            </a:r>
          </a:p>
          <a:p>
            <a:r>
              <a:rPr lang="en-US" dirty="0" smtClean="0">
                <a:latin typeface="Comic Sans MS"/>
                <a:cs typeface="Comic Sans MS"/>
              </a:rPr>
              <a:t>Sample: 84,284 users</a:t>
            </a:r>
          </a:p>
          <a:p>
            <a:pPr lvl="1"/>
            <a:r>
              <a:rPr lang="en-US" dirty="0" smtClean="0">
                <a:latin typeface="Comic Sans MS"/>
                <a:cs typeface="Comic Sans MS"/>
              </a:rPr>
              <a:t>age: mean 29.02, </a:t>
            </a:r>
            <a:r>
              <a:rPr lang="en-US" dirty="0" err="1" smtClean="0">
                <a:latin typeface="Comic Sans MS"/>
                <a:cs typeface="Comic Sans MS"/>
              </a:rPr>
              <a:t>sd</a:t>
            </a:r>
            <a:r>
              <a:rPr lang="en-US" dirty="0" smtClean="0">
                <a:latin typeface="Comic Sans MS"/>
                <a:cs typeface="Comic Sans MS"/>
              </a:rPr>
              <a:t> 7.0</a:t>
            </a:r>
          </a:p>
          <a:p>
            <a:pPr lvl="1"/>
            <a:r>
              <a:rPr lang="en-US" dirty="0" smtClean="0">
                <a:latin typeface="Comic Sans MS"/>
                <a:cs typeface="Comic Sans MS"/>
              </a:rPr>
              <a:t>reputation: mean 1073.9, </a:t>
            </a:r>
            <a:r>
              <a:rPr lang="en-US" dirty="0" err="1" smtClean="0">
                <a:latin typeface="Comic Sans MS"/>
                <a:cs typeface="Comic Sans MS"/>
              </a:rPr>
              <a:t>sd</a:t>
            </a:r>
            <a:r>
              <a:rPr lang="en-US" dirty="0" smtClean="0">
                <a:latin typeface="Comic Sans MS"/>
                <a:cs typeface="Comic Sans MS"/>
              </a:rPr>
              <a:t> 3975.2</a:t>
            </a:r>
          </a:p>
          <a:p>
            <a:endParaRPr lang="en-US" dirty="0">
              <a:latin typeface="Comic Sans MS"/>
              <a:cs typeface="Comic Sans MS"/>
            </a:endParaRPr>
          </a:p>
        </p:txBody>
      </p:sp>
    </p:spTree>
    <p:extLst>
      <p:ext uri="{BB962C8B-B14F-4D97-AF65-F5344CB8AC3E}">
        <p14:creationId xmlns:p14="http://schemas.microsoft.com/office/powerpoint/2010/main" val="1495018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89256" y="0"/>
            <a:ext cx="7159037" cy="6858000"/>
          </a:xfrm>
          <a:prstGeom prst="rect">
            <a:avLst/>
          </a:prstGeom>
        </p:spPr>
      </p:pic>
      <p:sp>
        <p:nvSpPr>
          <p:cNvPr id="2" name="TextBox 1"/>
          <p:cNvSpPr txBox="1"/>
          <p:nvPr/>
        </p:nvSpPr>
        <p:spPr>
          <a:xfrm>
            <a:off x="5900961" y="522989"/>
            <a:ext cx="3485800" cy="2308324"/>
          </a:xfrm>
          <a:prstGeom prst="rect">
            <a:avLst/>
          </a:prstGeom>
          <a:noFill/>
        </p:spPr>
        <p:txBody>
          <a:bodyPr wrap="square" rtlCol="0">
            <a:spAutoFit/>
          </a:bodyPr>
          <a:lstStyle/>
          <a:p>
            <a:r>
              <a:rPr lang="en-US" sz="3600" dirty="0" smtClean="0">
                <a:latin typeface="Comic Sans MS"/>
                <a:cs typeface="Comic Sans MS"/>
              </a:rPr>
              <a:t>84,284 users</a:t>
            </a:r>
          </a:p>
          <a:p>
            <a:r>
              <a:rPr lang="en-US" sz="3600" dirty="0" smtClean="0">
                <a:latin typeface="Comic Sans MS"/>
                <a:cs typeface="Comic Sans MS"/>
              </a:rPr>
              <a:t>mean age </a:t>
            </a:r>
            <a:r>
              <a:rPr lang="en-US" sz="3600" dirty="0">
                <a:latin typeface="Comic Sans MS"/>
                <a:cs typeface="Comic Sans MS"/>
              </a:rPr>
              <a:t>29.02, </a:t>
            </a:r>
            <a:r>
              <a:rPr lang="en-US" sz="3600" dirty="0" err="1">
                <a:latin typeface="Comic Sans MS"/>
                <a:cs typeface="Comic Sans MS"/>
              </a:rPr>
              <a:t>sd</a:t>
            </a:r>
            <a:r>
              <a:rPr lang="en-US" sz="3600" dirty="0">
                <a:latin typeface="Comic Sans MS"/>
                <a:cs typeface="Comic Sans MS"/>
              </a:rPr>
              <a:t> 7.0</a:t>
            </a:r>
          </a:p>
          <a:p>
            <a:endParaRPr lang="en-US" sz="3600" dirty="0"/>
          </a:p>
        </p:txBody>
      </p:sp>
    </p:spTree>
    <p:extLst>
      <p:ext uri="{BB962C8B-B14F-4D97-AF65-F5344CB8AC3E}">
        <p14:creationId xmlns:p14="http://schemas.microsoft.com/office/powerpoint/2010/main" val="35887392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22308" y="274637"/>
            <a:ext cx="6720742" cy="6463489"/>
          </a:xfrm>
          <a:prstGeom prst="rect">
            <a:avLst/>
          </a:prstGeom>
        </p:spPr>
      </p:pic>
      <p:sp>
        <p:nvSpPr>
          <p:cNvPr id="2" name="Title 1"/>
          <p:cNvSpPr>
            <a:spLocks noGrp="1"/>
          </p:cNvSpPr>
          <p:nvPr>
            <p:ph type="title"/>
          </p:nvPr>
        </p:nvSpPr>
        <p:spPr/>
        <p:txBody>
          <a:bodyPr/>
          <a:lstStyle/>
          <a:p>
            <a:r>
              <a:rPr lang="en-US" dirty="0" smtClean="0">
                <a:latin typeface="Comic Sans MS"/>
                <a:cs typeface="Comic Sans MS"/>
              </a:rPr>
              <a:t>RQ1: Age -&gt; Knowledge? Yes.</a:t>
            </a:r>
            <a:endParaRPr lang="en-US" dirty="0">
              <a:latin typeface="Comic Sans MS"/>
              <a:cs typeface="Comic Sans MS"/>
            </a:endParaRPr>
          </a:p>
        </p:txBody>
      </p:sp>
    </p:spTree>
    <p:extLst>
      <p:ext uri="{BB962C8B-B14F-4D97-AF65-F5344CB8AC3E}">
        <p14:creationId xmlns:p14="http://schemas.microsoft.com/office/powerpoint/2010/main" val="20244153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1184</TotalTime>
  <Words>665</Words>
  <Application>Microsoft Macintosh PowerPoint</Application>
  <PresentationFormat>On-screen Show (4:3)</PresentationFormat>
  <Paragraphs>100</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Is Programming Knowledge Related To Age? An Exploration of Stack Overflow</vt:lpstr>
      <vt:lpstr>PowerPoint Presentation</vt:lpstr>
      <vt:lpstr>PowerPoint Presentation</vt:lpstr>
      <vt:lpstr>PowerPoint Presentation</vt:lpstr>
      <vt:lpstr>Cognitive Psychology suggests…</vt:lpstr>
      <vt:lpstr>Research Questions</vt:lpstr>
      <vt:lpstr>Stack Overflow Data</vt:lpstr>
      <vt:lpstr>PowerPoint Presentation</vt:lpstr>
      <vt:lpstr>RQ1: Age -&gt; Knowledge? Yes.</vt:lpstr>
      <vt:lpstr>RQ2: Age -&gt; Wider skills? Mixed.</vt:lpstr>
      <vt:lpstr>PowerPoint Presentation</vt:lpstr>
      <vt:lpstr>Sampler of web reactions</vt:lpstr>
      <vt:lpstr>Summary</vt:lpstr>
      <vt:lpstr>The Other 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14</cp:revision>
  <dcterms:created xsi:type="dcterms:W3CDTF">2013-04-26T14:28:45Z</dcterms:created>
  <dcterms:modified xsi:type="dcterms:W3CDTF">2013-05-22T18:58:48Z</dcterms:modified>
</cp:coreProperties>
</file>