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22" r:id="rId3"/>
    <p:sldId id="323" r:id="rId4"/>
    <p:sldId id="284" r:id="rId5"/>
    <p:sldId id="330" r:id="rId6"/>
    <p:sldId id="314" r:id="rId7"/>
    <p:sldId id="286" r:id="rId8"/>
    <p:sldId id="262" r:id="rId9"/>
    <p:sldId id="316" r:id="rId10"/>
    <p:sldId id="299" r:id="rId11"/>
    <p:sldId id="317" r:id="rId12"/>
    <p:sldId id="297" r:id="rId13"/>
    <p:sldId id="269" r:id="rId14"/>
    <p:sldId id="287" r:id="rId15"/>
    <p:sldId id="270" r:id="rId16"/>
    <p:sldId id="321" r:id="rId17"/>
    <p:sldId id="271" r:id="rId18"/>
    <p:sldId id="298" r:id="rId19"/>
    <p:sldId id="272" r:id="rId20"/>
    <p:sldId id="275" r:id="rId21"/>
    <p:sldId id="320" r:id="rId22"/>
    <p:sldId id="324" r:id="rId23"/>
    <p:sldId id="329" r:id="rId24"/>
    <p:sldId id="331" r:id="rId25"/>
    <p:sldId id="318" r:id="rId26"/>
    <p:sldId id="325" r:id="rId27"/>
    <p:sldId id="326" r:id="rId28"/>
    <p:sldId id="328" r:id="rId29"/>
    <p:sldId id="332" r:id="rId30"/>
  </p:sldIdLst>
  <p:sldSz cx="9144000" cy="6858000" type="letter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outsekh" initials="f" lastIdx="2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000000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8" autoAdjust="0"/>
    <p:restoredTop sz="76377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Rule 1+Rule 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Rule1 + Rule 2+ Rule 3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Sheet1!$C$2:$C$7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axId val="107864448"/>
        <c:axId val="107865984"/>
      </c:barChart>
      <c:catAx>
        <c:axId val="107864448"/>
        <c:scaling>
          <c:orientation val="minMax"/>
        </c:scaling>
        <c:axPos val="b"/>
        <c:numFmt formatCode="General" sourceLinked="1"/>
        <c:tickLblPos val="nextTo"/>
        <c:crossAx val="107865984"/>
        <c:crosses val="autoZero"/>
        <c:auto val="1"/>
        <c:lblAlgn val="ctr"/>
        <c:lblOffset val="100"/>
      </c:catAx>
      <c:valAx>
        <c:axId val="107865984"/>
        <c:scaling>
          <c:orientation val="minMax"/>
        </c:scaling>
        <c:axPos val="l"/>
        <c:majorGridlines/>
        <c:numFmt formatCode="0%" sourceLinked="1"/>
        <c:tickLblPos val="nextTo"/>
        <c:crossAx val="1078644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Rule 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0.68000000000000183</c:v>
                </c:pt>
                <c:pt idx="1">
                  <c:v>0.68000000000000183</c:v>
                </c:pt>
                <c:pt idx="2">
                  <c:v>0.68000000000000183</c:v>
                </c:pt>
                <c:pt idx="3">
                  <c:v>0.68000000000000183</c:v>
                </c:pt>
                <c:pt idx="4">
                  <c:v>0.68000000000000183</c:v>
                </c:pt>
                <c:pt idx="5">
                  <c:v>0.68000000000000183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Rule 1+Rule 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Sheet1!$C$2:$C$7</c:f>
              <c:numCache>
                <c:formatCode>0%</c:formatCode>
                <c:ptCount val="6"/>
                <c:pt idx="0">
                  <c:v>0.83000000000000063</c:v>
                </c:pt>
                <c:pt idx="1">
                  <c:v>0.83000000000000063</c:v>
                </c:pt>
                <c:pt idx="2">
                  <c:v>0.83000000000000063</c:v>
                </c:pt>
                <c:pt idx="3">
                  <c:v>0.83000000000000063</c:v>
                </c:pt>
                <c:pt idx="4">
                  <c:v>0.83000000000000063</c:v>
                </c:pt>
                <c:pt idx="5">
                  <c:v>0.83000000000000063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Rule1 + Rule 2+ Rule 3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Sheet1!$D$2:$D$7</c:f>
              <c:numCache>
                <c:formatCode>0%</c:formatCode>
                <c:ptCount val="6"/>
                <c:pt idx="0">
                  <c:v>0.9</c:v>
                </c:pt>
                <c:pt idx="1">
                  <c:v>0.91</c:v>
                </c:pt>
                <c:pt idx="2">
                  <c:v>0.92</c:v>
                </c:pt>
                <c:pt idx="3">
                  <c:v>0.92</c:v>
                </c:pt>
                <c:pt idx="4">
                  <c:v>0.89000000000000168</c:v>
                </c:pt>
                <c:pt idx="5">
                  <c:v>0.86000000000000065</c:v>
                </c:pt>
              </c:numCache>
            </c:numRef>
          </c:val>
        </c:ser>
        <c:axId val="110497152"/>
        <c:axId val="110498944"/>
      </c:barChart>
      <c:catAx>
        <c:axId val="110497152"/>
        <c:scaling>
          <c:orientation val="minMax"/>
        </c:scaling>
        <c:axPos val="b"/>
        <c:numFmt formatCode="General" sourceLinked="1"/>
        <c:majorTickMark val="none"/>
        <c:tickLblPos val="nextTo"/>
        <c:crossAx val="110498944"/>
        <c:crosses val="autoZero"/>
        <c:auto val="1"/>
        <c:lblAlgn val="ctr"/>
        <c:lblOffset val="100"/>
      </c:catAx>
      <c:valAx>
        <c:axId val="11049894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104971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849847870436841"/>
          <c:y val="0.10893028247002363"/>
          <c:w val="0.71878399105768898"/>
          <c:h val="0.691847830953799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Top3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0%</c:formatCode>
                <c:ptCount val="4"/>
                <c:pt idx="0">
                  <c:v>0.5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0.8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0.26</c:v>
                </c:pt>
                <c:pt idx="1">
                  <c:v>0.32000000000000112</c:v>
                </c:pt>
                <c:pt idx="2">
                  <c:v>0.38000000000000111</c:v>
                </c:pt>
                <c:pt idx="3">
                  <c:v>0.42000000000000032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Top4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0%</c:formatCode>
                <c:ptCount val="4"/>
                <c:pt idx="0">
                  <c:v>0.5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0.8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0.16</c:v>
                </c:pt>
                <c:pt idx="1">
                  <c:v>0.2</c:v>
                </c:pt>
                <c:pt idx="2">
                  <c:v>0.26</c:v>
                </c:pt>
                <c:pt idx="3">
                  <c:v>0.32000000000000112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Top5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0%</c:formatCode>
                <c:ptCount val="4"/>
                <c:pt idx="0">
                  <c:v>0.5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0.8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0.11</c:v>
                </c:pt>
                <c:pt idx="1">
                  <c:v>0.16</c:v>
                </c:pt>
                <c:pt idx="2">
                  <c:v>0.18000000000000024</c:v>
                </c:pt>
                <c:pt idx="3">
                  <c:v>0.24000000000000021</c:v>
                </c:pt>
              </c:numCache>
            </c:numRef>
          </c:val>
        </c:ser>
        <c:marker val="1"/>
        <c:axId val="91405696"/>
        <c:axId val="91407488"/>
      </c:lineChart>
      <c:catAx>
        <c:axId val="91405696"/>
        <c:scaling>
          <c:orientation val="minMax"/>
        </c:scaling>
        <c:axPos val="b"/>
        <c:numFmt formatCode="0%" sourceLinked="1"/>
        <c:tickLblPos val="nextTo"/>
        <c:crossAx val="91407488"/>
        <c:crosses val="autoZero"/>
        <c:auto val="1"/>
        <c:lblAlgn val="ctr"/>
        <c:lblOffset val="100"/>
      </c:catAx>
      <c:valAx>
        <c:axId val="91407488"/>
        <c:scaling>
          <c:orientation val="minMax"/>
        </c:scaling>
        <c:axPos val="l"/>
        <c:majorGridlines/>
        <c:numFmt formatCode="0%" sourceLinked="1"/>
        <c:tickLblPos val="nextTo"/>
        <c:crossAx val="914056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849847870436841"/>
          <c:y val="0.10893028247002363"/>
          <c:w val="0.71878399105768898"/>
          <c:h val="0.691847830953799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Top3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0%</c:formatCode>
                <c:ptCount val="4"/>
                <c:pt idx="0">
                  <c:v>0.5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0.8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0.45</c:v>
                </c:pt>
                <c:pt idx="1">
                  <c:v>0.54</c:v>
                </c:pt>
                <c:pt idx="2">
                  <c:v>0.60000000000000064</c:v>
                </c:pt>
                <c:pt idx="3">
                  <c:v>0.62000000000000222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Top4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0%</c:formatCode>
                <c:ptCount val="4"/>
                <c:pt idx="0">
                  <c:v>0.5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0.8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0.48000000000000032</c:v>
                </c:pt>
                <c:pt idx="1">
                  <c:v>0.56999999999999995</c:v>
                </c:pt>
                <c:pt idx="2">
                  <c:v>0.62000000000000222</c:v>
                </c:pt>
                <c:pt idx="3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Top5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0%</c:formatCode>
                <c:ptCount val="4"/>
                <c:pt idx="0">
                  <c:v>0.5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0.8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0.65000000000000269</c:v>
                </c:pt>
                <c:pt idx="2">
                  <c:v>0.72000000000000064</c:v>
                </c:pt>
                <c:pt idx="3">
                  <c:v>0.78</c:v>
                </c:pt>
              </c:numCache>
            </c:numRef>
          </c:val>
        </c:ser>
        <c:marker val="1"/>
        <c:axId val="112881664"/>
        <c:axId val="112883200"/>
      </c:lineChart>
      <c:catAx>
        <c:axId val="112881664"/>
        <c:scaling>
          <c:orientation val="minMax"/>
        </c:scaling>
        <c:axPos val="b"/>
        <c:numFmt formatCode="0%" sourceLinked="1"/>
        <c:tickLblPos val="nextTo"/>
        <c:crossAx val="112883200"/>
        <c:crosses val="autoZero"/>
        <c:auto val="1"/>
        <c:lblAlgn val="ctr"/>
        <c:lblOffset val="100"/>
      </c:catAx>
      <c:valAx>
        <c:axId val="112883200"/>
        <c:scaling>
          <c:orientation val="minMax"/>
        </c:scaling>
        <c:axPos val="l"/>
        <c:majorGridlines/>
        <c:numFmt formatCode="0%" sourceLinked="1"/>
        <c:tickLblPos val="nextTo"/>
        <c:crossAx val="1128816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849847870436847"/>
          <c:y val="0.10893028247002368"/>
          <c:w val="0.71878399105768898"/>
          <c:h val="0.6918478309537997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Top3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0%</c:formatCode>
                <c:ptCount val="4"/>
                <c:pt idx="0">
                  <c:v>0.5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0.8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0.45</c:v>
                </c:pt>
                <c:pt idx="1">
                  <c:v>0.54</c:v>
                </c:pt>
                <c:pt idx="2">
                  <c:v>0.60000000000000064</c:v>
                </c:pt>
                <c:pt idx="3">
                  <c:v>0.62000000000000244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Top4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0%</c:formatCode>
                <c:ptCount val="4"/>
                <c:pt idx="0">
                  <c:v>0.5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0.8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0.48000000000000032</c:v>
                </c:pt>
                <c:pt idx="1">
                  <c:v>0.56999999999999995</c:v>
                </c:pt>
                <c:pt idx="2">
                  <c:v>0.62000000000000244</c:v>
                </c:pt>
                <c:pt idx="3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Top5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0%</c:formatCode>
                <c:ptCount val="4"/>
                <c:pt idx="0">
                  <c:v>0.5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0.8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0.65000000000000291</c:v>
                </c:pt>
                <c:pt idx="2">
                  <c:v>0.72000000000000064</c:v>
                </c:pt>
                <c:pt idx="3">
                  <c:v>0.78</c:v>
                </c:pt>
              </c:numCache>
            </c:numRef>
          </c:val>
        </c:ser>
        <c:marker val="1"/>
        <c:axId val="113079424"/>
        <c:axId val="113080960"/>
      </c:lineChart>
      <c:catAx>
        <c:axId val="113079424"/>
        <c:scaling>
          <c:orientation val="minMax"/>
        </c:scaling>
        <c:axPos val="b"/>
        <c:numFmt formatCode="0%" sourceLinked="1"/>
        <c:tickLblPos val="nextTo"/>
        <c:crossAx val="113080960"/>
        <c:crosses val="autoZero"/>
        <c:auto val="1"/>
        <c:lblAlgn val="ctr"/>
        <c:lblOffset val="100"/>
      </c:catAx>
      <c:valAx>
        <c:axId val="113080960"/>
        <c:scaling>
          <c:orientation val="minMax"/>
        </c:scaling>
        <c:axPos val="l"/>
        <c:majorGridlines/>
        <c:numFmt formatCode="0%" sourceLinked="1"/>
        <c:tickLblPos val="nextTo"/>
        <c:crossAx val="1130794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16T17:23:00.359" idx="20">
    <p:pos x="2170" y="1035"/>
    <p:text>are collected</p:text>
  </p:cm>
  <p:cm authorId="0" dt="2013-05-16T17:34:44.594" idx="21">
    <p:pos x="2187" y="1650"/>
    <p:text>are</p:text>
  </p:cm>
  <p:cm authorId="0" dt="2013-05-16T17:34:54.274" idx="22">
    <p:pos x="1873" y="2321"/>
    <p:text>are</p:text>
  </p:cm>
  <p:cm authorId="0" dt="2013-05-16T17:35:36.137" idx="23">
    <p:pos x="10" y="10"/>
    <p:text>A figure will be better than text...
But don't use the figure from the paper.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16T17:44:16.463" idx="15">
    <p:pos x="10" y="10"/>
    <p:text>have a slide with all the rules and then one slide with results of the detection of crash correlation and another with the results of fault localisation.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6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5FE61-4545-49E0-9BA2-9BC7795E9DB4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6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6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ABE36-DC35-4494-959A-168A02C154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213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8500" y="509588"/>
            <a:ext cx="339725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cs typeface="Times New Roman" pitchFamily="18" charset="0"/>
              </a:rPr>
              <a:t>Compare the strings of crash signatures of two crash types to decide if they are correlated</a:t>
            </a:r>
            <a:endParaRPr lang="en-CA" sz="1200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8500" y="509588"/>
            <a:ext cx="339725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cs typeface="Times New Roman" pitchFamily="18" charset="0"/>
              </a:rPr>
              <a:t>Compare the top frames of two crashes to verify if they are correlated</a:t>
            </a:r>
            <a:r>
              <a:rPr lang="en-CA" sz="1200" b="1" dirty="0" smtClean="0">
                <a:cs typeface="Times New Roman" pitchFamily="18" charset="0"/>
              </a:rPr>
              <a:t> </a:t>
            </a:r>
            <a:endParaRPr lang="en-CA" sz="1200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cs typeface="Times New Roman" pitchFamily="18" charset="0"/>
              </a:rPr>
              <a:t>Compare frequent closed ordered sub-sets of frames of stack traces(FCSFs) from crashes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8500" y="509588"/>
            <a:ext cx="339725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8500" y="509588"/>
            <a:ext cx="339725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8500" y="509588"/>
            <a:ext cx="339725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dirty="0" smtClean="0">
                <a:cs typeface="Times New Roman" pitchFamily="18" charset="0"/>
              </a:rPr>
              <a:t>Observe that buggy files are in the common stack traces of the crashes in a correlation crash group</a:t>
            </a:r>
          </a:p>
          <a:p>
            <a:r>
              <a:rPr lang="en-CA" sz="1200" dirty="0" smtClean="0">
                <a:cs typeface="Times New Roman" pitchFamily="18" charset="0"/>
              </a:rPr>
              <a:t>Rank suspicious buggy files using Bayesian Belief Networks , reducing the effort required to examine the files</a:t>
            </a:r>
            <a:endParaRPr lang="en-US" sz="1200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Crash reports</a:t>
            </a:r>
            <a:r>
              <a:rPr lang="en-CA" baseline="0" dirty="0" smtClean="0"/>
              <a:t> are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8500" y="509588"/>
            <a:ext cx="339725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dirty="0" smtClean="0"/>
              <a:t>have a slide with all the rules and then one slide with results of the detection of crash correlation and another with the results of fault localization.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Software crashes may be caused by the same bug(s) or correlated bugs.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Study crash signature and stack traces</a:t>
            </a:r>
          </a:p>
          <a:p>
            <a:r>
              <a:rPr lang="en-CA" dirty="0" smtClean="0"/>
              <a:t>Rank buggy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Crash Reports collected and sent to server automatically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CA" sz="3600" dirty="0" smtClean="0">
                <a:cs typeface="Times New Roman" pitchFamily="18" charset="0"/>
              </a:rPr>
              <a:t>A group of crash types are assigned with identical or correlated bugs</a:t>
            </a:r>
            <a:endParaRPr lang="en-CA" sz="3600" b="1" i="1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CA" sz="3200" dirty="0" smtClean="0">
                <a:cs typeface="Times New Roman" pitchFamily="18" charset="0"/>
              </a:rPr>
              <a:t>A crash type can belong to one or several CCGs</a:t>
            </a:r>
          </a:p>
          <a:p>
            <a:pPr lvl="1">
              <a:defRPr/>
            </a:pPr>
            <a:r>
              <a:rPr lang="en-CA" sz="3200" dirty="0" smtClean="0">
                <a:cs typeface="Times New Roman" pitchFamily="18" charset="0"/>
              </a:rPr>
              <a:t>Crash Correlation Groups offer a diversity of crashing scenarios helping developers identify the root cause of bugs more efficiently</a:t>
            </a:r>
            <a:endParaRPr lang="en-US" sz="3200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8500" y="509588"/>
            <a:ext cx="339725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ABE36-DC35-4494-959A-168A02C154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C23F-D7E7-4B72-B9B8-4F6BB869A556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9E79-8511-444B-8BDC-5B6259D28432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C12E-2E39-4D9D-8762-99A7303D56E2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038D-52E6-461A-97C6-2CAA6FE4A776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D2537-EE6C-46C5-9836-B5F46D72B71D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3955-28AD-4F23-A571-8F08B5B76BB2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82A9-350B-4538-983F-EE15F5521C39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AC4F-6A25-483A-A4D0-7AC576453C47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3A81-83D0-41F4-951D-21AB4EE67281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571-A9C0-48D9-BAE3-82CC221FB168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49C8-F04E-4158-8D80-BA12A0A948C4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3D32-1245-4E08-A0F5-88A5B458C223}" type="datetime1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3463A-B01A-41A8-A32C-79597D8B6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comments" Target="../comments/comment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tutorials.com/2011/08/individual-studies/working-hard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ash-stats.mozilla.com/products/Firefox" TargetMode="External"/><Relationship Id="rId4" Type="http://schemas.openxmlformats.org/officeDocument/2006/relationships/hyperlink" Target="http://lorelle.wordpress.com/2011/07/12/firefox-5-crashes-what-is-causing-them-and-how-to-fix-it/firefox-crash-report-details-related-bugs-crashing-thread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4745"/>
            <a:ext cx="9144000" cy="1872207"/>
          </a:xfrm>
        </p:spPr>
        <p:txBody>
          <a:bodyPr>
            <a:noAutofit/>
          </a:bodyPr>
          <a:lstStyle/>
          <a:p>
            <a:r>
              <a:rPr lang="en-C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Improving Bug Localization using Correlations in Crash Reports 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98168"/>
            <a:ext cx="9144000" cy="2423120"/>
          </a:xfrm>
        </p:spPr>
        <p:txBody>
          <a:bodyPr>
            <a:noAutofit/>
          </a:bodyPr>
          <a:lstStyle/>
          <a:p>
            <a:r>
              <a:rPr lang="en-C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David (</a:t>
            </a:r>
            <a:r>
              <a:rPr lang="en-CA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Shaohua</a:t>
            </a:r>
            <a:r>
              <a:rPr lang="en-C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Wang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Foutse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Khomh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Ying </a:t>
            </a:r>
            <a:r>
              <a:rPr lang="en-C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Zou</a:t>
            </a:r>
            <a:endParaRPr lang="en-C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www.queensu.ca/sites/default/files/assets/pages/QueensLogo_colou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488868"/>
            <a:ext cx="2048314" cy="1557572"/>
          </a:xfrm>
          <a:prstGeom prst="rect">
            <a:avLst/>
          </a:prstGeom>
          <a:noFill/>
        </p:spPr>
      </p:pic>
      <p:pic>
        <p:nvPicPr>
          <p:cNvPr id="6" name="Picture 5" descr="polytech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4797152"/>
            <a:ext cx="1584176" cy="964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[Rule1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]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Crash Signature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472" y="160043"/>
            <a:ext cx="8229600" cy="1828797"/>
          </a:xfrm>
        </p:spPr>
        <p:txBody>
          <a:bodyPr>
            <a:normAutofit/>
          </a:bodyPr>
          <a:lstStyle/>
          <a:p>
            <a:endParaRPr lang="en-CA" sz="3600" dirty="0" smtClean="0">
              <a:cs typeface="Times New Roman" pitchFamily="18" charset="0"/>
            </a:endParaRPr>
          </a:p>
          <a:p>
            <a:pPr>
              <a:buNone/>
            </a:pPr>
            <a:endParaRPr lang="en-CA" sz="3600" dirty="0" smtClean="0">
              <a:cs typeface="Times New Roman" pitchFamily="18" charset="0"/>
            </a:endParaRPr>
          </a:p>
          <a:p>
            <a:endParaRPr lang="en-CA" sz="3600" dirty="0" smtClean="0">
              <a:cs typeface="Times New Roman" pitchFamily="18" charset="0"/>
            </a:endParaRP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3912" y="1916832"/>
            <a:ext cx="7128792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nsDiskCacheStreamIO::FlushBufferToFile()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78296" y="2708920"/>
            <a:ext cx="8244408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Strstr|nsDiskCacheStreamIO::FlushBufferToFile()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305472" y="4509120"/>
            <a:ext cx="4536504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200" dirty="0" err="1" smtClean="0"/>
              <a:t>nsStyleContext</a:t>
            </a:r>
            <a:r>
              <a:rPr lang="en-CA" sz="3200" dirty="0" smtClean="0"/>
              <a:t>::Release()</a:t>
            </a:r>
            <a:endParaRPr lang="en-US" sz="3200" dirty="0"/>
          </a:p>
        </p:txBody>
      </p:sp>
      <p:pic>
        <p:nvPicPr>
          <p:cNvPr id="10" name="Picture 9" descr="rel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8688" y="1721346"/>
            <a:ext cx="685800" cy="170765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305472" y="5229200"/>
            <a:ext cx="5328592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200" dirty="0" err="1" smtClean="0"/>
              <a:t>nsStyleContext</a:t>
            </a:r>
            <a:r>
              <a:rPr lang="en-CA" sz="3200" dirty="0" smtClean="0"/>
              <a:t>::</a:t>
            </a:r>
            <a:r>
              <a:rPr lang="en-CA" sz="3200" dirty="0" err="1" smtClean="0"/>
              <a:t>nsStyleContext</a:t>
            </a:r>
            <a:endParaRPr lang="en-US" sz="3200" dirty="0"/>
          </a:p>
        </p:txBody>
      </p:sp>
      <p:pic>
        <p:nvPicPr>
          <p:cNvPr id="13" name="Picture 12" descr="rel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293096"/>
            <a:ext cx="685800" cy="170765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93912" y="1700808"/>
            <a:ext cx="6984776" cy="18002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33464" y="4365104"/>
            <a:ext cx="2808312" cy="1584176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1" grpId="0" animBg="1"/>
      <p:bldP spid="11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[Rule 1] Results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63688" y="1916832"/>
          <a:ext cx="5616624" cy="221508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808312"/>
                <a:gridCol w="2808312"/>
              </a:tblGrid>
              <a:tr h="934925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Firefox</a:t>
                      </a:r>
                      <a:endParaRPr lang="en-US" sz="3600" dirty="0"/>
                    </a:p>
                  </a:txBody>
                  <a:tcPr/>
                </a:tc>
              </a:tr>
              <a:tr h="612657"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Precision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100%</a:t>
                      </a:r>
                      <a:endParaRPr lang="en-US" sz="3600" dirty="0"/>
                    </a:p>
                  </a:txBody>
                  <a:tcPr/>
                </a:tc>
              </a:tr>
              <a:tr h="612657"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Recall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68%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https://encrypted-tbn2.gstatic.com/images?q=tbn:ANd9GcTQMPRGNTjXoJQIMzwRLvY3xAV0grIcIVOpoY-Ytpngmu6vbUC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988840"/>
            <a:ext cx="826837" cy="78030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23528" y="4797152"/>
            <a:ext cx="8424936" cy="1224136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3600" b="1" dirty="0" smtClean="0">
                <a:solidFill>
                  <a:srgbClr val="FF0000"/>
                </a:solidFill>
                <a:cs typeface="Times New Roman" pitchFamily="18" charset="0"/>
              </a:rPr>
              <a:t>All the crash correlation groups retrieved using the proposed rule are correct</a:t>
            </a:r>
            <a:endParaRPr lang="en-US" sz="36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Research Questions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FF0000"/>
                </a:solidFill>
                <a:cs typeface="Times New Roman" pitchFamily="18" charset="0"/>
              </a:rPr>
              <a:t>RQ1: </a:t>
            </a:r>
            <a:r>
              <a:rPr lang="en-CA" sz="3600" dirty="0" smtClean="0">
                <a:cs typeface="Times New Roman" pitchFamily="18" charset="0"/>
              </a:rPr>
              <a:t>Can an analysis of crash signature help identify correlated crashes?</a:t>
            </a:r>
          </a:p>
          <a:p>
            <a:r>
              <a:rPr lang="en-CA" sz="3600" dirty="0" smtClean="0">
                <a:solidFill>
                  <a:srgbClr val="FF0000"/>
                </a:solidFill>
                <a:cs typeface="Times New Roman" pitchFamily="18" charset="0"/>
              </a:rPr>
              <a:t>RQ2: </a:t>
            </a:r>
            <a:r>
              <a:rPr lang="en-CA" sz="3600" dirty="0" smtClean="0">
                <a:cs typeface="Times New Roman" pitchFamily="18" charset="0"/>
              </a:rPr>
              <a:t>Can a detailed analysis of stack traces improve the identification of correlated crashes?</a:t>
            </a:r>
          </a:p>
          <a:p>
            <a:r>
              <a:rPr lang="en-US" sz="3600" dirty="0" smtClean="0">
                <a:solidFill>
                  <a:srgbClr val="FF0000"/>
                </a:solidFill>
                <a:cs typeface="Times New Roman" pitchFamily="18" charset="0"/>
              </a:rPr>
              <a:t>RQ3: </a:t>
            </a:r>
            <a:r>
              <a:rPr lang="en-US" sz="3600" dirty="0" smtClean="0">
                <a:cs typeface="Times New Roman" pitchFamily="18" charset="0"/>
              </a:rPr>
              <a:t>Can an analysis of correlated crash types help identify buggy files?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3528" y="1628800"/>
            <a:ext cx="8064896" cy="1296144"/>
          </a:xfrm>
          <a:prstGeom prst="rect">
            <a:avLst/>
          </a:prstGeom>
          <a:solidFill>
            <a:srgbClr val="4F81B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536" y="4581128"/>
            <a:ext cx="8064896" cy="1296144"/>
          </a:xfrm>
          <a:prstGeom prst="rect">
            <a:avLst/>
          </a:prstGeom>
          <a:solidFill>
            <a:srgbClr val="4F81B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Autofit/>
          </a:bodyPr>
          <a:lstStyle/>
          <a:p>
            <a:r>
              <a:rPr lang="en-CA" b="1" dirty="0" smtClean="0">
                <a:solidFill>
                  <a:srgbClr val="FF0000"/>
                </a:solidFill>
                <a:cs typeface="Times New Roman" pitchFamily="18" charset="0"/>
              </a:rPr>
              <a:t>[Rule2] Top Frame Comparison</a:t>
            </a:r>
            <a:endParaRPr lang="en-US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5" y="980728"/>
            <a:ext cx="3600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cs typeface="Times New Roman" pitchFamily="18" charset="0"/>
              </a:rPr>
              <a:t>A Crash Report of Crash A</a:t>
            </a:r>
            <a:endParaRPr lang="en-US" sz="2400" b="1" dirty="0"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5576" y="1412776"/>
          <a:ext cx="3744414" cy="226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/>
                <a:gridCol w="1632179"/>
                <a:gridCol w="1248138"/>
              </a:tblGrid>
              <a:tr h="79151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Frame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Method</a:t>
                      </a:r>
                      <a:r>
                        <a:rPr lang="en-CA" sz="2400" baseline="0" dirty="0" smtClean="0"/>
                        <a:t> Signature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Source</a:t>
                      </a:r>
                      <a:r>
                        <a:rPr lang="en-CA" sz="2400" baseline="0" dirty="0" smtClean="0"/>
                        <a:t> code path</a:t>
                      </a:r>
                      <a:endParaRPr lang="en-US" sz="2400" dirty="0"/>
                    </a:p>
                  </a:txBody>
                  <a:tcPr/>
                </a:tc>
              </a:tr>
              <a:tr h="54034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F1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Method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Source</a:t>
                      </a:r>
                      <a:endParaRPr lang="en-US" sz="2400" dirty="0"/>
                    </a:p>
                  </a:txBody>
                  <a:tcPr/>
                </a:tc>
              </a:tr>
              <a:tr h="540348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347864" y="2636912"/>
            <a:ext cx="864096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3645024"/>
            <a:ext cx="1512168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Identical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283968" y="2852936"/>
            <a:ext cx="133214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ight Arrow 21"/>
          <p:cNvSpPr/>
          <p:nvPr/>
        </p:nvSpPr>
        <p:spPr>
          <a:xfrm>
            <a:off x="6516216" y="393305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36296" y="3717032"/>
            <a:ext cx="1512168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Correlated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827584" y="4293096"/>
          <a:ext cx="3744414" cy="226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/>
                <a:gridCol w="1632179"/>
                <a:gridCol w="1248138"/>
              </a:tblGrid>
              <a:tr h="116983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Frame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Method</a:t>
                      </a:r>
                      <a:r>
                        <a:rPr lang="en-CA" sz="2400" baseline="0" dirty="0" smtClean="0"/>
                        <a:t> Signature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Source</a:t>
                      </a:r>
                      <a:r>
                        <a:rPr lang="en-CA" sz="2400" baseline="0" dirty="0" smtClean="0"/>
                        <a:t> code path</a:t>
                      </a:r>
                      <a:endParaRPr lang="en-US" sz="2400" dirty="0"/>
                    </a:p>
                  </a:txBody>
                  <a:tcPr/>
                </a:tc>
              </a:tr>
              <a:tr h="54034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F1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Method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Source</a:t>
                      </a:r>
                      <a:endParaRPr lang="en-US" sz="2400" dirty="0"/>
                    </a:p>
                  </a:txBody>
                  <a:tcPr/>
                </a:tc>
              </a:tr>
              <a:tr h="540348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5" y="3759423"/>
            <a:ext cx="3600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cs typeface="Times New Roman" pitchFamily="18" charset="0"/>
              </a:rPr>
              <a:t>A Crash Report of Crash B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47864" y="5517232"/>
            <a:ext cx="1008112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>
            <a:stCxn id="25" idx="3"/>
            <a:endCxn id="13" idx="2"/>
          </p:cNvCxnSpPr>
          <p:nvPr/>
        </p:nvCxnSpPr>
        <p:spPr>
          <a:xfrm flipV="1">
            <a:off x="4355976" y="4437112"/>
            <a:ext cx="126014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4"/>
      <p:bldP spid="11" grpId="0" animBg="1"/>
      <p:bldP spid="13" grpId="0" animBg="1"/>
      <p:bldP spid="22" grpId="0" animBg="1"/>
      <p:bldP spid="23" grpId="0" animBg="1"/>
      <p:bldP spid="21" grpId="0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642194"/>
          </a:xfrm>
        </p:spPr>
        <p:txBody>
          <a:bodyPr>
            <a:noAutofit/>
          </a:bodyPr>
          <a:lstStyle/>
          <a:p>
            <a:r>
              <a:rPr lang="en-CA" b="1" dirty="0" smtClean="0">
                <a:solidFill>
                  <a:srgbClr val="FF0000"/>
                </a:solidFill>
                <a:cs typeface="Times New Roman" pitchFamily="18" charset="0"/>
              </a:rPr>
              <a:t>[Rule3] Frequent Closed Ordered Sub-set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r>
              <a:rPr lang="en-CA" sz="3600" dirty="0" smtClean="0">
                <a:cs typeface="Times New Roman" pitchFamily="18" charset="0"/>
              </a:rPr>
              <a:t>Two crashes are correlated if they have one or more identical </a:t>
            </a:r>
            <a:r>
              <a:rPr lang="en-CA" sz="3600" b="1" i="1" dirty="0" smtClean="0">
                <a:cs typeface="Times New Roman" pitchFamily="18" charset="0"/>
              </a:rPr>
              <a:t>Frequent closed ordered sub-sets of frames of stack traces</a:t>
            </a:r>
            <a:r>
              <a:rPr lang="en-CA" sz="3600" dirty="0" smtClean="0">
                <a:cs typeface="Times New Roman" pitchFamily="18" charset="0"/>
              </a:rPr>
              <a:t> from crashes.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7904" y="1772816"/>
            <a:ext cx="1368151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800" dirty="0" smtClean="0"/>
              <a:t>A Crash</a:t>
            </a:r>
            <a:endParaRPr lang="en-US" sz="2800" dirty="0"/>
          </a:p>
        </p:txBody>
      </p:sp>
      <p:cxnSp>
        <p:nvCxnSpPr>
          <p:cNvPr id="14" name="Straight Arrow Connector 13"/>
          <p:cNvCxnSpPr>
            <a:stCxn id="6" idx="1"/>
          </p:cNvCxnSpPr>
          <p:nvPr/>
        </p:nvCxnSpPr>
        <p:spPr>
          <a:xfrm flipH="1">
            <a:off x="2051720" y="1916832"/>
            <a:ext cx="165618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</p:cNvCxnSpPr>
          <p:nvPr/>
        </p:nvCxnSpPr>
        <p:spPr>
          <a:xfrm>
            <a:off x="5076055" y="1916832"/>
            <a:ext cx="1944217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</p:cNvCxnSpPr>
          <p:nvPr/>
        </p:nvCxnSpPr>
        <p:spPr>
          <a:xfrm>
            <a:off x="4391980" y="2060848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331640" y="2164822"/>
          <a:ext cx="151216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</a:tblGrid>
              <a:tr h="3600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Report1</a:t>
                      </a:r>
                      <a:endParaRPr lang="en-US" sz="2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</a:t>
                      </a:r>
                      <a:endParaRPr lang="en-US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E</a:t>
                      </a:r>
                      <a:endParaRPr lang="en-US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F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707904" y="2510902"/>
          <a:ext cx="1440160" cy="22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44284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Report2</a:t>
                      </a:r>
                      <a:endParaRPr lang="en-US" sz="2400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</a:t>
                      </a:r>
                      <a:endParaRPr lang="en-US" sz="1800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E</a:t>
                      </a:r>
                      <a:endParaRPr lang="en-US" sz="1800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F</a:t>
                      </a:r>
                      <a:endParaRPr lang="en-US" sz="1800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6228184" y="2276870"/>
          <a:ext cx="1512168" cy="22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</a:tblGrid>
              <a:tr h="44645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Report3</a:t>
                      </a:r>
                      <a:endParaRPr lang="en-US" sz="2400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</a:t>
                      </a:r>
                      <a:endParaRPr lang="en-US" sz="1800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E</a:t>
                      </a:r>
                      <a:endParaRPr lang="en-US" sz="1800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F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1187624" y="3645024"/>
            <a:ext cx="1800200" cy="1152128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63888" y="2996952"/>
            <a:ext cx="1728192" cy="1368152"/>
          </a:xfrm>
          <a:prstGeom prst="rect">
            <a:avLst/>
          </a:prstGeom>
          <a:noFill/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156176" y="3140968"/>
            <a:ext cx="1656184" cy="144016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699792" y="5157192"/>
            <a:ext cx="4104456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Identical and longest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1043608" y="5877272"/>
            <a:ext cx="7056784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Frequent Closed Ordered Sub-set of Frames</a:t>
            </a:r>
            <a:endParaRPr lang="en-US" sz="2400" dirty="0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642194"/>
          </a:xfrm>
        </p:spPr>
        <p:txBody>
          <a:bodyPr>
            <a:noAutofit/>
          </a:bodyPr>
          <a:lstStyle/>
          <a:p>
            <a:r>
              <a:rPr lang="en-CA" b="1" dirty="0" smtClean="0">
                <a:solidFill>
                  <a:srgbClr val="FF0000"/>
                </a:solidFill>
                <a:cs typeface="Times New Roman" pitchFamily="18" charset="0"/>
              </a:rPr>
              <a:t>[Rule3] Frequent Closed Ordered Sub-set Comparison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26" idx="2"/>
            <a:endCxn id="32" idx="0"/>
          </p:cNvCxnSpPr>
          <p:nvPr/>
        </p:nvCxnSpPr>
        <p:spPr>
          <a:xfrm>
            <a:off x="2087724" y="4797152"/>
            <a:ext cx="26642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2"/>
            <a:endCxn id="32" idx="0"/>
          </p:cNvCxnSpPr>
          <p:nvPr/>
        </p:nvCxnSpPr>
        <p:spPr>
          <a:xfrm>
            <a:off x="4427984" y="4365104"/>
            <a:ext cx="3240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2"/>
            <a:endCxn id="32" idx="0"/>
          </p:cNvCxnSpPr>
          <p:nvPr/>
        </p:nvCxnSpPr>
        <p:spPr>
          <a:xfrm flipH="1">
            <a:off x="4752020" y="4581128"/>
            <a:ext cx="22322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own Arrow 50"/>
          <p:cNvSpPr/>
          <p:nvPr/>
        </p:nvSpPr>
        <p:spPr>
          <a:xfrm>
            <a:off x="4427984" y="5589240"/>
            <a:ext cx="86409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2" grpId="0" animBg="1"/>
      <p:bldP spid="40" grpId="1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4824536" cy="1080120"/>
          </a:xfrm>
        </p:spPr>
        <p:txBody>
          <a:bodyPr>
            <a:no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Results of RQ2</a:t>
            </a:r>
            <a:endParaRPr lang="en-US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6" name="Picture 4" descr="https://encrypted-tbn2.gstatic.com/images?q=tbn:ANd9GcTQMPRGNTjXoJQIMzwRLvY3xAV0grIcIVOpoY-Ytpngmu6vbUC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32656"/>
            <a:ext cx="1186877" cy="1120084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/>
        </p:nvGraphicFramePr>
        <p:xfrm>
          <a:off x="251520" y="1340768"/>
          <a:ext cx="8640960" cy="431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0434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Precision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6176" y="521990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Number of Crash Reports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512" y="5661248"/>
            <a:ext cx="8712968" cy="1008112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# of crash reports has no impact on precision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4824536" cy="1080120"/>
          </a:xfrm>
        </p:spPr>
        <p:txBody>
          <a:bodyPr>
            <a:no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Results of RQ2</a:t>
            </a:r>
            <a:endParaRPr lang="en-US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179512" y="1278052"/>
          <a:ext cx="8640960" cy="431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1520" y="10620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Recall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49504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Number of Crash Reports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https://encrypted-tbn2.gstatic.com/images?q=tbn:ANd9GcTQMPRGNTjXoJQIMzwRLvY3xAV0grIcIVOpoY-Ytpngmu6vbUC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9499" y="404664"/>
            <a:ext cx="1186877" cy="112008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115616" y="1710100"/>
            <a:ext cx="5112568" cy="85480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28184" y="1710100"/>
            <a:ext cx="2232248" cy="85480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Increased!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72008" y="5589240"/>
            <a:ext cx="8964488" cy="1080120"/>
          </a:xfrm>
          <a:prstGeom prst="rect">
            <a:avLst/>
          </a:prstGeom>
          <a:noFill/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The detailed stack traces analysis can help</a:t>
            </a:r>
            <a:r>
              <a:rPr lang="en-US" sz="3600" b="1" dirty="0" smtClean="0">
                <a:solidFill>
                  <a:schemeClr val="tx1"/>
                </a:solidFill>
              </a:rPr>
              <a:t>[Rule1] </a:t>
            </a:r>
            <a:r>
              <a:rPr lang="en-US" sz="3600" b="1" dirty="0" smtClean="0">
                <a:solidFill>
                  <a:srgbClr val="FF0000"/>
                </a:solidFill>
              </a:rPr>
              <a:t>identify more </a:t>
            </a:r>
            <a:r>
              <a:rPr lang="en-US" sz="3600" b="1" smtClean="0">
                <a:solidFill>
                  <a:srgbClr val="FF0000"/>
                </a:solidFill>
              </a:rPr>
              <a:t>correlated crashes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8" grpId="0"/>
      <p:bldP spid="19" grpId="0"/>
      <p:bldP spid="9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Research Questions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FF0000"/>
                </a:solidFill>
                <a:cs typeface="Times New Roman" pitchFamily="18" charset="0"/>
              </a:rPr>
              <a:t>RQ1: </a:t>
            </a:r>
            <a:r>
              <a:rPr lang="en-CA" sz="3600" dirty="0" smtClean="0">
                <a:cs typeface="Times New Roman" pitchFamily="18" charset="0"/>
              </a:rPr>
              <a:t>Can an analysis of crash signature help identify correlated crashes?</a:t>
            </a:r>
          </a:p>
          <a:p>
            <a:r>
              <a:rPr lang="en-CA" sz="3600" dirty="0" smtClean="0">
                <a:solidFill>
                  <a:srgbClr val="FF0000"/>
                </a:solidFill>
                <a:cs typeface="Times New Roman" pitchFamily="18" charset="0"/>
              </a:rPr>
              <a:t>RQ2: </a:t>
            </a:r>
            <a:r>
              <a:rPr lang="en-CA" sz="3600" dirty="0" smtClean="0">
                <a:cs typeface="Times New Roman" pitchFamily="18" charset="0"/>
              </a:rPr>
              <a:t>Can a detailed analysis of stack traces improve the identification of correlated crashes?</a:t>
            </a:r>
          </a:p>
          <a:p>
            <a:r>
              <a:rPr lang="en-US" sz="3600" dirty="0" smtClean="0">
                <a:solidFill>
                  <a:srgbClr val="FF0000"/>
                </a:solidFill>
                <a:cs typeface="Times New Roman" pitchFamily="18" charset="0"/>
              </a:rPr>
              <a:t>RQ3: </a:t>
            </a:r>
            <a:r>
              <a:rPr lang="en-US" sz="3600" dirty="0" smtClean="0">
                <a:cs typeface="Times New Roman" pitchFamily="18" charset="0"/>
              </a:rPr>
              <a:t>Can an analysis of correlated crash types help identify buggy files?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536" y="1556792"/>
            <a:ext cx="8208912" cy="3096344"/>
          </a:xfrm>
          <a:prstGeom prst="rect">
            <a:avLst/>
          </a:prstGeom>
          <a:solidFill>
            <a:srgbClr val="4F81B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RQ3: Can an analysis of correlated crashes help identify buggy files?</a:t>
            </a:r>
            <a:endParaRPr lang="en-US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r>
              <a:rPr lang="en-CA" sz="3600" dirty="0" smtClean="0"/>
              <a:t>Extract features from files shown in a crash correlation group</a:t>
            </a:r>
          </a:p>
          <a:p>
            <a:r>
              <a:rPr lang="en-CA" sz="3600" dirty="0" smtClean="0"/>
              <a:t>Create feature vectors for each file</a:t>
            </a:r>
          </a:p>
          <a:p>
            <a:r>
              <a:rPr lang="en-CA" sz="3600" dirty="0" smtClean="0"/>
              <a:t>Train Bayesian Belief Networks models with training data</a:t>
            </a:r>
          </a:p>
          <a:p>
            <a:r>
              <a:rPr lang="en-CA" sz="3600" dirty="0" smtClean="0"/>
              <a:t>Rank the suspicious buggy files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5589240"/>
            <a:ext cx="8568952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Crash reports analysis for localizing bugs is a challenging task.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hardwor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988840"/>
            <a:ext cx="2114550" cy="2162175"/>
          </a:xfrm>
          <a:prstGeom prst="rect">
            <a:avLst/>
          </a:prstGeom>
        </p:spPr>
      </p:pic>
      <p:pic>
        <p:nvPicPr>
          <p:cNvPr id="11" name="Picture 10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3140968"/>
            <a:ext cx="1741165" cy="1044699"/>
          </a:xfrm>
          <a:prstGeom prst="rect">
            <a:avLst/>
          </a:prstGeom>
        </p:spPr>
      </p:pic>
      <p:pic>
        <p:nvPicPr>
          <p:cNvPr id="13" name="Picture 12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980728"/>
            <a:ext cx="1741165" cy="1044699"/>
          </a:xfrm>
          <a:prstGeom prst="rect">
            <a:avLst/>
          </a:prstGeom>
        </p:spPr>
      </p:pic>
      <p:pic>
        <p:nvPicPr>
          <p:cNvPr id="14" name="Picture 13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1628800"/>
            <a:ext cx="1741165" cy="1044699"/>
          </a:xfrm>
          <a:prstGeom prst="rect">
            <a:avLst/>
          </a:prstGeom>
        </p:spPr>
      </p:pic>
      <p:pic>
        <p:nvPicPr>
          <p:cNvPr id="15" name="Picture 14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2348880"/>
            <a:ext cx="1741165" cy="1044699"/>
          </a:xfrm>
          <a:prstGeom prst="rect">
            <a:avLst/>
          </a:prstGeom>
        </p:spPr>
      </p:pic>
      <p:pic>
        <p:nvPicPr>
          <p:cNvPr id="16" name="Picture 15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924944"/>
            <a:ext cx="1741165" cy="1044699"/>
          </a:xfrm>
          <a:prstGeom prst="rect">
            <a:avLst/>
          </a:prstGeom>
        </p:spPr>
      </p:pic>
      <p:pic>
        <p:nvPicPr>
          <p:cNvPr id="17" name="Picture 16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02835" y="1988840"/>
            <a:ext cx="1741165" cy="1044699"/>
          </a:xfrm>
          <a:prstGeom prst="rect">
            <a:avLst/>
          </a:prstGeom>
        </p:spPr>
      </p:pic>
      <p:pic>
        <p:nvPicPr>
          <p:cNvPr id="18" name="Picture 17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1412776"/>
            <a:ext cx="1741165" cy="1044699"/>
          </a:xfrm>
          <a:prstGeom prst="rect">
            <a:avLst/>
          </a:prstGeom>
        </p:spPr>
      </p:pic>
      <p:pic>
        <p:nvPicPr>
          <p:cNvPr id="19" name="Picture 18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908720"/>
            <a:ext cx="1741165" cy="1044699"/>
          </a:xfrm>
          <a:prstGeom prst="rect">
            <a:avLst/>
          </a:prstGeom>
        </p:spPr>
      </p:pic>
      <p:pic>
        <p:nvPicPr>
          <p:cNvPr id="20" name="Picture 19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476672"/>
            <a:ext cx="1741165" cy="1044699"/>
          </a:xfrm>
          <a:prstGeom prst="rect">
            <a:avLst/>
          </a:prstGeom>
        </p:spPr>
      </p:pic>
      <p:pic>
        <p:nvPicPr>
          <p:cNvPr id="21" name="Picture 20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260648"/>
            <a:ext cx="1741165" cy="104469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23528" y="4286706"/>
            <a:ext cx="8568952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Mozilla Firefox receives 2.5 million crash reports every day!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850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Results of RQ3</a:t>
            </a:r>
            <a:endParaRPr lang="en-US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6926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Precision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4869160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Size of the Training Corpus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Chart 16"/>
          <p:cNvGraphicFramePr/>
          <p:nvPr/>
        </p:nvGraphicFramePr>
        <p:xfrm>
          <a:off x="251520" y="836712"/>
          <a:ext cx="856895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4" descr="https://encrypted-tbn2.gstatic.com/images?q=tbn:ANd9GcTQMPRGNTjXoJQIMzwRLvY3xAV0grIcIVOpoY-Ytpngmu6vbUC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04664"/>
            <a:ext cx="826837" cy="780306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5301208"/>
            <a:ext cx="8640960" cy="108012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Precision improved with the increase of the size of training corpus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Results of RQ3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6" name="Picture 4" descr="https://encrypted-tbn2.gstatic.com/images?q=tbn:ANd9GcTQMPRGNTjXoJQIMzwRLvY3xAV0grIcIVOpoY-Ytpngmu6vbUC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467" y="404664"/>
            <a:ext cx="826837" cy="780306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/>
        </p:nvGraphicFramePr>
        <p:xfrm>
          <a:off x="251520" y="836712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7647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Recall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4941168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Size of the Training Corpus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5589240"/>
            <a:ext cx="8712968" cy="108012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Recall improved with increase of the size of training corpus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 descr="summary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-27384"/>
            <a:ext cx="4608511" cy="3456384"/>
          </a:xfrm>
          <a:prstGeom prst="rect">
            <a:avLst/>
          </a:prstGeom>
        </p:spPr>
      </p:pic>
      <p:pic>
        <p:nvPicPr>
          <p:cNvPr id="7" name="Picture 6" descr="summary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6512" y="3376780"/>
            <a:ext cx="4680520" cy="3508604"/>
          </a:xfrm>
          <a:prstGeom prst="rect">
            <a:avLst/>
          </a:prstGeom>
        </p:spPr>
      </p:pic>
      <p:pic>
        <p:nvPicPr>
          <p:cNvPr id="8" name="Picture 7" descr="summary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48994" y="3573016"/>
            <a:ext cx="4931518" cy="3312368"/>
          </a:xfrm>
          <a:prstGeom prst="rect">
            <a:avLst/>
          </a:prstGeom>
        </p:spPr>
      </p:pic>
      <p:pic>
        <p:nvPicPr>
          <p:cNvPr id="9" name="Picture 8" descr="summary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6512" y="-27383"/>
            <a:ext cx="4680520" cy="3456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Crash Reporting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4" descr="https://encrypted-tbn2.gstatic.com/images?q=tbn:ANd9GcTQMPRGNTjXoJQIMzwRLvY3xAV0grIcIVOpoY-Ytpngmu6vbUC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475" y="476672"/>
            <a:ext cx="826837" cy="780306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Crash Reports collected and sent to server automatically</a:t>
            </a:r>
          </a:p>
          <a:p>
            <a:r>
              <a:rPr lang="en-CA" dirty="0" smtClean="0"/>
              <a:t>Crash Reports grouped based on crash signatures</a:t>
            </a:r>
            <a:r>
              <a:rPr lang="en-US" dirty="0" smtClean="0"/>
              <a:t>- Crash Type</a:t>
            </a:r>
          </a:p>
          <a:p>
            <a:r>
              <a:rPr lang="en-CA" dirty="0" smtClean="0"/>
              <a:t>Crash Types assigned with bug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9" name="Picture 8" descr="summary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"/>
            <a:ext cx="4644007" cy="3387017"/>
          </a:xfrm>
          <a:prstGeom prst="rect">
            <a:avLst/>
          </a:prstGeom>
        </p:spPr>
      </p:pic>
      <p:pic>
        <p:nvPicPr>
          <p:cNvPr id="7" name="Picture 6" descr="summary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7" y="3212976"/>
            <a:ext cx="4464495" cy="3650263"/>
          </a:xfrm>
          <a:prstGeom prst="rect">
            <a:avLst/>
          </a:prstGeom>
        </p:spPr>
      </p:pic>
      <p:pic>
        <p:nvPicPr>
          <p:cNvPr id="8" name="Picture 7" descr="summary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3284984"/>
            <a:ext cx="4752528" cy="3534825"/>
          </a:xfrm>
          <a:prstGeom prst="rect">
            <a:avLst/>
          </a:prstGeom>
        </p:spPr>
      </p:pic>
      <p:pic>
        <p:nvPicPr>
          <p:cNvPr id="13" name="Picture 12" descr="summary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11561" y="-27383"/>
            <a:ext cx="4439546" cy="3341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Three Rules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[Rule1</a:t>
            </a:r>
            <a:r>
              <a:rPr lang="en-US" dirty="0" smtClean="0">
                <a:cs typeface="Times New Roman" pitchFamily="18" charset="0"/>
              </a:rPr>
              <a:t>] </a:t>
            </a:r>
            <a:r>
              <a:rPr lang="en-US" b="1" dirty="0" smtClean="0">
                <a:cs typeface="Times New Roman" pitchFamily="18" charset="0"/>
              </a:rPr>
              <a:t>Crash Signature Comparison</a:t>
            </a:r>
          </a:p>
          <a:p>
            <a:endParaRPr lang="en-US" b="1" dirty="0" smtClean="0">
              <a:cs typeface="Times New Roman" pitchFamily="18" charset="0"/>
            </a:endParaRPr>
          </a:p>
          <a:p>
            <a:r>
              <a:rPr lang="en-CA" b="1" dirty="0" smtClean="0">
                <a:cs typeface="Times New Roman" pitchFamily="18" charset="0"/>
              </a:rPr>
              <a:t>[Rule2] Top Frame Comparison</a:t>
            </a:r>
            <a:br>
              <a:rPr lang="en-CA" b="1" dirty="0" smtClean="0">
                <a:cs typeface="Times New Roman" pitchFamily="18" charset="0"/>
              </a:rPr>
            </a:br>
            <a:endParaRPr lang="en-CA" b="1" dirty="0" smtClean="0">
              <a:cs typeface="Times New Roman" pitchFamily="18" charset="0"/>
            </a:endParaRPr>
          </a:p>
          <a:p>
            <a:r>
              <a:rPr lang="en-CA" b="1" dirty="0" smtClean="0">
                <a:cs typeface="Times New Roman" pitchFamily="18" charset="0"/>
              </a:rPr>
              <a:t>[Rule3] Frequent Closed Ordered Sub-set Comparison</a:t>
            </a:r>
          </a:p>
          <a:p>
            <a:endParaRPr lang="en-US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Results of Our Rules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[Rule1]</a:t>
            </a:r>
            <a:r>
              <a:rPr lang="en-CA" dirty="0" smtClean="0"/>
              <a:t> </a:t>
            </a:r>
            <a:r>
              <a:rPr lang="en-CA" dirty="0" smtClean="0">
                <a:cs typeface="Times New Roman" pitchFamily="18" charset="0"/>
              </a:rPr>
              <a:t>All the crash correlation groups retrieved using the proposed rule are correct on Firefox.</a:t>
            </a:r>
          </a:p>
          <a:p>
            <a:endParaRPr lang="en-CA" dirty="0" smtClean="0">
              <a:cs typeface="Times New Roman" pitchFamily="18" charset="0"/>
            </a:endParaRPr>
          </a:p>
          <a:p>
            <a:pPr lvl="0"/>
            <a:r>
              <a:rPr lang="en-CA" b="1" dirty="0" smtClean="0">
                <a:cs typeface="Times New Roman" pitchFamily="18" charset="0"/>
              </a:rPr>
              <a:t>[Rule2 and Rule 3]</a:t>
            </a:r>
            <a:r>
              <a:rPr lang="en-CA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The detailed stack traces analysis can help </a:t>
            </a:r>
            <a:r>
              <a:rPr lang="en-US" b="1" dirty="0" smtClean="0">
                <a:cs typeface="Times New Roman" pitchFamily="18" charset="0"/>
              </a:rPr>
              <a:t>[Rule1] </a:t>
            </a:r>
            <a:r>
              <a:rPr lang="en-US" dirty="0" smtClean="0">
                <a:cs typeface="Times New Roman" pitchFamily="18" charset="0"/>
              </a:rPr>
              <a:t>identify more correlated crashes.</a:t>
            </a:r>
            <a:endParaRPr lang="en-US" sz="3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Results of Bug Localization Technique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71600" y="17728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Recall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251520" y="1844824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96136" y="6021288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Size of the Training Corpus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References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Slide 1 pictures: </a:t>
            </a:r>
          </a:p>
          <a:p>
            <a:pPr lvl="1"/>
            <a:r>
              <a:rPr lang="en-CA" dirty="0" smtClean="0"/>
              <a:t>Crash reports pictures: </a:t>
            </a:r>
            <a:r>
              <a:rPr lang="en-US" dirty="0" smtClean="0"/>
              <a:t>http:// blog.mozilla.com/</a:t>
            </a:r>
            <a:r>
              <a:rPr lang="en-US" dirty="0" err="1" smtClean="0"/>
              <a:t>webdev</a:t>
            </a:r>
            <a:r>
              <a:rPr lang="en-US" dirty="0" smtClean="0"/>
              <a:t>/2010/05/ 19/</a:t>
            </a:r>
            <a:r>
              <a:rPr lang="en-US" dirty="0" err="1" smtClean="0"/>
              <a:t>socorro</a:t>
            </a:r>
            <a:r>
              <a:rPr lang="en-US" dirty="0" smtClean="0"/>
              <a:t>-</a:t>
            </a:r>
            <a:r>
              <a:rPr lang="en-US" dirty="0" err="1" smtClean="0"/>
              <a:t>mozilla</a:t>
            </a:r>
            <a:r>
              <a:rPr lang="en-US" dirty="0" smtClean="0"/>
              <a:t>-crash-reports/ </a:t>
            </a:r>
          </a:p>
          <a:p>
            <a:pPr lvl="1"/>
            <a:r>
              <a:rPr lang="en-CA" dirty="0" smtClean="0"/>
              <a:t>Hard working Picture is from </a:t>
            </a:r>
            <a:r>
              <a:rPr lang="en-US" dirty="0" smtClean="0">
                <a:hlinkClick r:id="rId3"/>
              </a:rPr>
              <a:t>http://www.redtutorials.com/2011/08/individual-studies/working-hard/</a:t>
            </a:r>
            <a:endParaRPr lang="en-US" dirty="0" smtClean="0"/>
          </a:p>
          <a:p>
            <a:pPr lvl="1"/>
            <a:r>
              <a:rPr lang="en-CA" dirty="0" smtClean="0"/>
              <a:t>Crash Reports Pictures: from  </a:t>
            </a:r>
            <a:r>
              <a:rPr lang="en-CA" dirty="0" smtClean="0">
                <a:hlinkClick r:id="rId4"/>
              </a:rPr>
              <a:t>http://lorelle.wordpress.com/2011/07/12/firefox-5-crashes-what-is-causing-them-and-how-to-fix-it/firefox-crash-report-details-related-bugs-crashing-thread/</a:t>
            </a:r>
            <a:endParaRPr lang="en-CA" dirty="0" smtClean="0"/>
          </a:p>
          <a:p>
            <a:r>
              <a:rPr lang="en-CA" dirty="0" smtClean="0"/>
              <a:t>Slide 2 pictures: All pictures are snapshots from </a:t>
            </a:r>
            <a:r>
              <a:rPr lang="en-CA" dirty="0" smtClean="0">
                <a:hlinkClick r:id="rId5"/>
              </a:rPr>
              <a:t>https://crash-stats.mozilla.com/products/Firefox</a:t>
            </a:r>
            <a:endParaRPr lang="en-CA" dirty="0" smtClean="0"/>
          </a:p>
          <a:p>
            <a:r>
              <a:rPr lang="en-CA" dirty="0" smtClean="0"/>
              <a:t>Slide 4 pictures: http://www.zazzle.ca/cartoon_ladybugs_pattern_post_card-239343387817901112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5036983"/>
            <a:ext cx="8748464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Crashes appear in different forms, however they may be correlated.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signa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355976" cy="4797152"/>
          </a:xfrm>
          <a:prstGeom prst="rect">
            <a:avLst/>
          </a:prstGeom>
        </p:spPr>
      </p:pic>
      <p:pic>
        <p:nvPicPr>
          <p:cNvPr id="11" name="Picture 10" descr="crashsignatur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0"/>
            <a:ext cx="4716016" cy="4797152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971600" y="1412776"/>
            <a:ext cx="1368152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508104" y="1412776"/>
            <a:ext cx="1403648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11760" y="1196752"/>
            <a:ext cx="208823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3600" dirty="0" smtClean="0"/>
              <a:t>Related by bug id 514819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72313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We Investigate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3"/>
            <a:ext cx="8280920" cy="45259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CA" sz="3600" dirty="0" smtClean="0">
                <a:cs typeface="Times New Roman" pitchFamily="18" charset="0"/>
              </a:rPr>
              <a:t>How to identify correlated crashes automatically?</a:t>
            </a:r>
          </a:p>
          <a:p>
            <a:pPr lvl="0">
              <a:defRPr/>
            </a:pPr>
            <a:endParaRPr lang="en-US" sz="3600" dirty="0" smtClean="0">
              <a:cs typeface="Times New Roman" pitchFamily="18" charset="0"/>
            </a:endParaRPr>
          </a:p>
          <a:p>
            <a:pPr lvl="0">
              <a:defRPr/>
            </a:pPr>
            <a:r>
              <a:rPr lang="en-US" sz="3600" dirty="0" smtClean="0">
                <a:cs typeface="Times New Roman" pitchFamily="18" charset="0"/>
              </a:rPr>
              <a:t>How to leverage correlations between crash reports to improve bug fixing?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Mozilla Crash Reporting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84368" y="6309320"/>
            <a:ext cx="837456" cy="365125"/>
          </a:xfrm>
        </p:spPr>
        <p:txBody>
          <a:bodyPr/>
          <a:lstStyle/>
          <a:p>
            <a:fld id="{3413463A-B01A-41A8-A32C-79597D8B6F7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4" descr="https://encrypted-tbn2.gstatic.com/images?q=tbn:ANd9GcTQMPRGNTjXoJQIMzwRLvY3xAV0grIcIVOpoY-Ytpngmu6vbUC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7163" y="560462"/>
            <a:ext cx="826837" cy="780306"/>
          </a:xfrm>
          <a:prstGeom prst="rect">
            <a:avLst/>
          </a:prstGeom>
          <a:noFill/>
        </p:spPr>
      </p:pic>
      <p:pic>
        <p:nvPicPr>
          <p:cNvPr id="11" name="Picture 10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276872"/>
            <a:ext cx="1115616" cy="1044699"/>
          </a:xfrm>
          <a:prstGeom prst="rect">
            <a:avLst/>
          </a:prstGeom>
        </p:spPr>
      </p:pic>
      <p:pic>
        <p:nvPicPr>
          <p:cNvPr id="12" name="Picture 11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1912" y="2429272"/>
            <a:ext cx="1115616" cy="1044699"/>
          </a:xfrm>
          <a:prstGeom prst="rect">
            <a:avLst/>
          </a:prstGeom>
        </p:spPr>
      </p:pic>
      <p:pic>
        <p:nvPicPr>
          <p:cNvPr id="13" name="Picture 12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4312" y="2581672"/>
            <a:ext cx="1115616" cy="1044699"/>
          </a:xfrm>
          <a:prstGeom prst="rect">
            <a:avLst/>
          </a:prstGeom>
        </p:spPr>
      </p:pic>
      <p:pic>
        <p:nvPicPr>
          <p:cNvPr id="14" name="Picture 13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6712" y="2734072"/>
            <a:ext cx="1115616" cy="1044699"/>
          </a:xfrm>
          <a:prstGeom prst="rect">
            <a:avLst/>
          </a:prstGeom>
        </p:spPr>
      </p:pic>
      <p:pic>
        <p:nvPicPr>
          <p:cNvPr id="15" name="Picture 14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9112" y="2886472"/>
            <a:ext cx="1115616" cy="1044699"/>
          </a:xfrm>
          <a:prstGeom prst="rect">
            <a:avLst/>
          </a:prstGeom>
        </p:spPr>
      </p:pic>
      <p:pic>
        <p:nvPicPr>
          <p:cNvPr id="16" name="Picture 15" descr="server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2202979"/>
            <a:ext cx="1584176" cy="1584176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>
            <a:off x="1979712" y="2636912"/>
            <a:ext cx="7920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35696" y="3212976"/>
            <a:ext cx="8640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Sent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195736" y="4221088"/>
            <a:ext cx="3024336" cy="13681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800" dirty="0" smtClean="0"/>
              <a:t>Grouped based on crash signatures </a:t>
            </a:r>
            <a:endParaRPr lang="en-US" sz="2800" dirty="0"/>
          </a:p>
        </p:txBody>
      </p:sp>
      <p:sp>
        <p:nvSpPr>
          <p:cNvPr id="25" name="Right Arrow 24"/>
          <p:cNvSpPr/>
          <p:nvPr/>
        </p:nvSpPr>
        <p:spPr>
          <a:xfrm rot="19809850">
            <a:off x="4531930" y="1872810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80312" y="1628800"/>
            <a:ext cx="1296144" cy="6480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Crash Type</a:t>
            </a:r>
            <a:endParaRPr lang="en-US" sz="2400" dirty="0"/>
          </a:p>
        </p:txBody>
      </p:sp>
      <p:pic>
        <p:nvPicPr>
          <p:cNvPr id="28" name="Picture 27" descr="bug report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1664" y="5251748"/>
            <a:ext cx="1966840" cy="1606252"/>
          </a:xfrm>
          <a:prstGeom prst="rect">
            <a:avLst/>
          </a:prstGeom>
        </p:spPr>
      </p:pic>
      <p:pic>
        <p:nvPicPr>
          <p:cNvPr id="29" name="Picture 28" descr="developer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2160" y="5157192"/>
            <a:ext cx="1296144" cy="1541531"/>
          </a:xfrm>
          <a:prstGeom prst="rect">
            <a:avLst/>
          </a:prstGeom>
        </p:spPr>
      </p:pic>
      <p:sp>
        <p:nvSpPr>
          <p:cNvPr id="30" name="Right Arrow 29"/>
          <p:cNvSpPr/>
          <p:nvPr/>
        </p:nvSpPr>
        <p:spPr>
          <a:xfrm rot="16200000">
            <a:off x="7596336" y="4509120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524328" y="4653136"/>
            <a:ext cx="1152128" cy="43204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Assign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7380312" y="3284984"/>
            <a:ext cx="1224136" cy="93610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Crash Type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35496" y="1772816"/>
            <a:ext cx="14401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Collected </a:t>
            </a:r>
          </a:p>
        </p:txBody>
      </p:sp>
      <p:pic>
        <p:nvPicPr>
          <p:cNvPr id="40" name="Picture 39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1268760"/>
            <a:ext cx="1115616" cy="1044699"/>
          </a:xfrm>
          <a:prstGeom prst="rect">
            <a:avLst/>
          </a:prstGeom>
        </p:spPr>
      </p:pic>
      <p:pic>
        <p:nvPicPr>
          <p:cNvPr id="41" name="Picture 40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68280" y="3284984"/>
            <a:ext cx="1115616" cy="1044699"/>
          </a:xfrm>
          <a:prstGeom prst="rect">
            <a:avLst/>
          </a:prstGeom>
        </p:spPr>
      </p:pic>
      <p:pic>
        <p:nvPicPr>
          <p:cNvPr id="42" name="Picture 41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0640" y="2852936"/>
            <a:ext cx="1115616" cy="1044699"/>
          </a:xfrm>
          <a:prstGeom prst="rect">
            <a:avLst/>
          </a:prstGeom>
        </p:spPr>
      </p:pic>
      <p:pic>
        <p:nvPicPr>
          <p:cNvPr id="43" name="Picture 42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140968"/>
            <a:ext cx="1115616" cy="1044699"/>
          </a:xfrm>
          <a:prstGeom prst="rect">
            <a:avLst/>
          </a:prstGeom>
        </p:spPr>
      </p:pic>
      <p:pic>
        <p:nvPicPr>
          <p:cNvPr id="44" name="Picture 43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20680" y="3437384"/>
            <a:ext cx="1115616" cy="1044699"/>
          </a:xfrm>
          <a:prstGeom prst="rect">
            <a:avLst/>
          </a:prstGeom>
        </p:spPr>
      </p:pic>
      <p:pic>
        <p:nvPicPr>
          <p:cNvPr id="45" name="Picture 44" descr="crashrepor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1484784"/>
            <a:ext cx="1115616" cy="1044699"/>
          </a:xfrm>
          <a:prstGeom prst="rect">
            <a:avLst/>
          </a:prstGeom>
        </p:spPr>
      </p:pic>
      <p:sp>
        <p:nvSpPr>
          <p:cNvPr id="46" name="Right Arrow 45"/>
          <p:cNvSpPr/>
          <p:nvPr/>
        </p:nvSpPr>
        <p:spPr>
          <a:xfrm rot="837330">
            <a:off x="4493378" y="3163592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36096" y="1124744"/>
            <a:ext cx="3312368" cy="3528392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4" grpId="0" animBg="1"/>
      <p:bldP spid="25" grpId="0" animBg="1"/>
      <p:bldP spid="26" grpId="0" animBg="1"/>
      <p:bldP spid="30" grpId="0" animBg="1"/>
      <p:bldP spid="31" grpId="0" animBg="1"/>
      <p:bldP spid="38" grpId="0" animBg="1"/>
      <p:bldP spid="39" grpId="0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Firefox Stack Trace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failingstacktra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96752"/>
            <a:ext cx="8784976" cy="49685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9512" y="4077072"/>
            <a:ext cx="8568952" cy="216024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24328" y="3429000"/>
            <a:ext cx="1224136" cy="648072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Top Frame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763688" y="4005064"/>
            <a:ext cx="1224136" cy="28803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07904" y="1268760"/>
            <a:ext cx="2664296" cy="43204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Crash Signature 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11" idx="0"/>
            <a:endCxn id="12" idx="2"/>
          </p:cNvCxnSpPr>
          <p:nvPr/>
        </p:nvCxnSpPr>
        <p:spPr>
          <a:xfrm flipV="1">
            <a:off x="2375756" y="1700808"/>
            <a:ext cx="2664296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35696" y="5445224"/>
            <a:ext cx="1152128" cy="288032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9512" y="4581128"/>
            <a:ext cx="1224136" cy="57606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File Name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5580112" y="3068960"/>
            <a:ext cx="1224136" cy="648072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Method Name</a:t>
            </a:r>
            <a:endParaRPr lang="en-US" sz="2400" dirty="0"/>
          </a:p>
        </p:txBody>
      </p:sp>
      <p:cxnSp>
        <p:nvCxnSpPr>
          <p:cNvPr id="21" name="Straight Arrow Connector 20"/>
          <p:cNvCxnSpPr>
            <a:stCxn id="16" idx="0"/>
            <a:endCxn id="18" idx="3"/>
          </p:cNvCxnSpPr>
          <p:nvPr/>
        </p:nvCxnSpPr>
        <p:spPr>
          <a:xfrm flipH="1" flipV="1">
            <a:off x="1403648" y="4869160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987824" y="4869160"/>
            <a:ext cx="1800200" cy="28803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2" idx="0"/>
            <a:endCxn id="19" idx="2"/>
          </p:cNvCxnSpPr>
          <p:nvPr/>
        </p:nvCxnSpPr>
        <p:spPr>
          <a:xfrm flipV="1">
            <a:off x="3887924" y="3717032"/>
            <a:ext cx="230425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043608" y="6318612"/>
            <a:ext cx="6984776" cy="4227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radhslib.dll@0X3b6f |  </a:t>
            </a:r>
            <a:r>
              <a:rPr lang="en-CA" dirty="0" err="1" smtClean="0"/>
              <a:t>nsHttpConnection</a:t>
            </a:r>
            <a:r>
              <a:rPr lang="en-CA" dirty="0" smtClean="0"/>
              <a:t>:: </a:t>
            </a:r>
            <a:r>
              <a:rPr lang="en-CA" dirty="0" err="1" smtClean="0"/>
              <a:t>OnWriteSegment</a:t>
            </a:r>
            <a:r>
              <a:rPr lang="en-CA" dirty="0" smtClean="0"/>
              <a:t>(char const)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195736" y="6381328"/>
            <a:ext cx="936104" cy="288032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3528" y="5733256"/>
            <a:ext cx="1368152" cy="43204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Memory</a:t>
            </a:r>
            <a:endParaRPr lang="en-US" sz="2400" dirty="0"/>
          </a:p>
        </p:txBody>
      </p:sp>
      <p:cxnSp>
        <p:nvCxnSpPr>
          <p:cNvPr id="33" name="Straight Arrow Connector 32"/>
          <p:cNvCxnSpPr>
            <a:stCxn id="32" idx="3"/>
            <a:endCxn id="31" idx="0"/>
          </p:cNvCxnSpPr>
          <p:nvPr/>
        </p:nvCxnSpPr>
        <p:spPr>
          <a:xfrm>
            <a:off x="1691680" y="5949280"/>
            <a:ext cx="9721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876256" y="6381328"/>
            <a:ext cx="936104" cy="288032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516216" y="5517232"/>
            <a:ext cx="1584176" cy="43204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Parameter</a:t>
            </a:r>
            <a:endParaRPr lang="en-US" sz="2400" dirty="0"/>
          </a:p>
        </p:txBody>
      </p:sp>
      <p:cxnSp>
        <p:nvCxnSpPr>
          <p:cNvPr id="38" name="Straight Arrow Connector 37"/>
          <p:cNvCxnSpPr>
            <a:stCxn id="37" idx="2"/>
            <a:endCxn id="36" idx="0"/>
          </p:cNvCxnSpPr>
          <p:nvPr/>
        </p:nvCxnSpPr>
        <p:spPr>
          <a:xfrm>
            <a:off x="7308304" y="5949280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6" grpId="0" animBg="1"/>
      <p:bldP spid="18" grpId="0" animBg="1"/>
      <p:bldP spid="19" grpId="0" animBg="1"/>
      <p:bldP spid="22" grpId="0" animBg="1"/>
      <p:bldP spid="26" grpId="0" animBg="1"/>
      <p:bldP spid="31" grpId="0" animBg="1"/>
      <p:bldP spid="32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Crash Correlation Group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772816"/>
            <a:ext cx="5040560" cy="64807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js_GetGCThingTraceKind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23528" y="2492896"/>
            <a:ext cx="5040560" cy="576064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js_IsAboutToBeFinalized</a:t>
            </a:r>
            <a:endParaRPr lang="en-US" sz="3200" dirty="0"/>
          </a:p>
        </p:txBody>
      </p:sp>
      <p:sp>
        <p:nvSpPr>
          <p:cNvPr id="7" name="Folded Corner 6"/>
          <p:cNvSpPr/>
          <p:nvPr/>
        </p:nvSpPr>
        <p:spPr>
          <a:xfrm>
            <a:off x="5220072" y="1700808"/>
            <a:ext cx="1728192" cy="1368152"/>
          </a:xfrm>
          <a:prstGeom prst="foldedCorne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Bug ID 514819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44016" y="3789040"/>
            <a:ext cx="7128792" cy="64807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nsDiskCacheStreamIO::FlushBufferToFile()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44016" y="4509120"/>
            <a:ext cx="8244408" cy="64807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Strstr|nsDiskCacheStreamIO::FlushBufferToFile()</a:t>
            </a:r>
            <a:endParaRPr lang="en-US" sz="3200" dirty="0"/>
          </a:p>
        </p:txBody>
      </p:sp>
      <p:sp>
        <p:nvSpPr>
          <p:cNvPr id="10" name="Folded Corner 9"/>
          <p:cNvSpPr/>
          <p:nvPr/>
        </p:nvSpPr>
        <p:spPr>
          <a:xfrm>
            <a:off x="7236296" y="3212976"/>
            <a:ext cx="1728192" cy="1368152"/>
          </a:xfrm>
          <a:prstGeom prst="foldedCorne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Bug ID 572011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64704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rgbClr val="FF0000"/>
                </a:solidFill>
                <a:cs typeface="Times New Roman" pitchFamily="18" charset="0"/>
              </a:rPr>
              <a:t>Data Collection</a:t>
            </a:r>
            <a:endParaRPr lang="en-US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112567"/>
          </a:xfrm>
        </p:spPr>
        <p:txBody>
          <a:bodyPr>
            <a:normAutofit/>
          </a:bodyPr>
          <a:lstStyle/>
          <a:p>
            <a:endParaRPr lang="en-CA" dirty="0" smtClean="0">
              <a:cs typeface="Times New Roman" pitchFamily="18" charset="0"/>
            </a:endParaRPr>
          </a:p>
          <a:p>
            <a:r>
              <a:rPr lang="en-CA" sz="3600" dirty="0" smtClean="0">
                <a:cs typeface="Times New Roman" pitchFamily="18" charset="0"/>
              </a:rPr>
              <a:t>Examined 1628 bug reports related to 1,256 crashes</a:t>
            </a:r>
          </a:p>
          <a:p>
            <a:r>
              <a:rPr lang="en-CA" sz="3600" dirty="0" smtClean="0">
                <a:cs typeface="Times New Roman" pitchFamily="18" charset="0"/>
              </a:rPr>
              <a:t>Sampled 66,208 crash reports</a:t>
            </a:r>
          </a:p>
          <a:p>
            <a:pPr>
              <a:buNone/>
            </a:pPr>
            <a:endParaRPr lang="en-CA" dirty="0" smtClean="0">
              <a:cs typeface="Times New Roman" pitchFamily="18" charset="0"/>
            </a:endParaRPr>
          </a:p>
          <a:p>
            <a:r>
              <a:rPr lang="en-CA" sz="3600" dirty="0" smtClean="0">
                <a:cs typeface="Times New Roman" pitchFamily="18" charset="0"/>
              </a:rPr>
              <a:t>Parsed 213,000 bug reports </a:t>
            </a:r>
          </a:p>
          <a:p>
            <a:r>
              <a:rPr lang="en-CA" sz="3600" dirty="0" smtClean="0">
                <a:cs typeface="Times New Roman" pitchFamily="18" charset="0"/>
              </a:rPr>
              <a:t>Obtained 29,874 stack traces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80929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429000"/>
            <a:ext cx="914400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s://encrypted-tbn2.gstatic.com/images?q=tbn:ANd9GcTQMPRGNTjXoJQIMzwRLvY3xAV0grIcIVOpoY-Ytpngmu6vbUC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64518"/>
            <a:ext cx="826837" cy="780306"/>
          </a:xfrm>
          <a:prstGeom prst="rect">
            <a:avLst/>
          </a:prstGeom>
          <a:noFill/>
        </p:spPr>
      </p:pic>
      <p:pic>
        <p:nvPicPr>
          <p:cNvPr id="10242" name="Picture 2" descr="https://encrypted-tbn3.gstatic.com/images?q=tbn:ANd9GcS-4NtZKiMZfXSmk-lSP118idS3SjZdOZv5Tn_00PiB_IN2RZYR_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064" y="3573016"/>
            <a:ext cx="111561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Research Questions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FF0000"/>
                </a:solidFill>
                <a:cs typeface="Times New Roman" pitchFamily="18" charset="0"/>
              </a:rPr>
              <a:t>RQ1: </a:t>
            </a:r>
            <a:r>
              <a:rPr lang="en-CA" sz="3600" dirty="0" smtClean="0">
                <a:cs typeface="Times New Roman" pitchFamily="18" charset="0"/>
              </a:rPr>
              <a:t>Can an analysis of crash signature help identify correlated crashes?</a:t>
            </a:r>
          </a:p>
          <a:p>
            <a:r>
              <a:rPr lang="en-CA" sz="3600" dirty="0" smtClean="0">
                <a:solidFill>
                  <a:srgbClr val="FF0000"/>
                </a:solidFill>
                <a:cs typeface="Times New Roman" pitchFamily="18" charset="0"/>
              </a:rPr>
              <a:t>RQ2:</a:t>
            </a:r>
            <a:r>
              <a:rPr lang="en-CA" sz="3600" dirty="0" smtClean="0">
                <a:cs typeface="Times New Roman" pitchFamily="18" charset="0"/>
              </a:rPr>
              <a:t> Can a detailed analysis of stack traces improve the identification of correlated crashes?</a:t>
            </a:r>
          </a:p>
          <a:p>
            <a:r>
              <a:rPr lang="en-US" sz="3600" dirty="0" smtClean="0">
                <a:solidFill>
                  <a:srgbClr val="FF0000"/>
                </a:solidFill>
                <a:cs typeface="Times New Roman" pitchFamily="18" charset="0"/>
              </a:rPr>
              <a:t>RQ3:</a:t>
            </a:r>
            <a:r>
              <a:rPr lang="en-US" sz="3600" dirty="0" smtClean="0">
                <a:cs typeface="Times New Roman" pitchFamily="18" charset="0"/>
              </a:rPr>
              <a:t> Can an analysis of correlated crash types help identify buggy files?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463A-B01A-41A8-A32C-79597D8B6F7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2852936"/>
            <a:ext cx="8064896" cy="3024336"/>
          </a:xfrm>
          <a:prstGeom prst="rect">
            <a:avLst/>
          </a:prstGeom>
          <a:solidFill>
            <a:srgbClr val="4F81B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14033</TotalTime>
  <Words>946</Words>
  <Application>Microsoft Office PowerPoint</Application>
  <PresentationFormat>Letter Paper (8.5x11 in)</PresentationFormat>
  <Paragraphs>225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Improving Bug Localization using Correlations in Crash Reports </vt:lpstr>
      <vt:lpstr>Slide 2</vt:lpstr>
      <vt:lpstr>Slide 3</vt:lpstr>
      <vt:lpstr>We Investigate </vt:lpstr>
      <vt:lpstr>Mozilla Crash Reporting System</vt:lpstr>
      <vt:lpstr>Firefox Stack Trace</vt:lpstr>
      <vt:lpstr>Crash Correlation Group</vt:lpstr>
      <vt:lpstr>Data Collection</vt:lpstr>
      <vt:lpstr>Research Questions</vt:lpstr>
      <vt:lpstr>[Rule1] Crash Signature Comparison</vt:lpstr>
      <vt:lpstr>[Rule 1] Results</vt:lpstr>
      <vt:lpstr>Research Questions</vt:lpstr>
      <vt:lpstr>[Rule2] Top Frame Comparison</vt:lpstr>
      <vt:lpstr>[Rule3] Frequent Closed Ordered Sub-set Comparison</vt:lpstr>
      <vt:lpstr>[Rule3] Frequent Closed Ordered Sub-set Comparison</vt:lpstr>
      <vt:lpstr>Results of RQ2</vt:lpstr>
      <vt:lpstr>Results of RQ2</vt:lpstr>
      <vt:lpstr>Research Questions</vt:lpstr>
      <vt:lpstr>RQ3: Can an analysis of correlated crashes help identify buggy files?</vt:lpstr>
      <vt:lpstr>Results of RQ3</vt:lpstr>
      <vt:lpstr>Slide 21</vt:lpstr>
      <vt:lpstr>Slide 22</vt:lpstr>
      <vt:lpstr>Backup</vt:lpstr>
      <vt:lpstr>Crash Reporting</vt:lpstr>
      <vt:lpstr>Slide 25</vt:lpstr>
      <vt:lpstr>Three Rules</vt:lpstr>
      <vt:lpstr>Results of Our Rules</vt:lpstr>
      <vt:lpstr>Results of Bug Localization Technique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Bug Localization Using Correlations in Field Crash Reports: A Case Study of Mozilla Firefox</dc:title>
  <dc:creator>lab</dc:creator>
  <cp:lastModifiedBy>lab</cp:lastModifiedBy>
  <cp:revision>1303</cp:revision>
  <dcterms:created xsi:type="dcterms:W3CDTF">2012-08-17T19:27:34Z</dcterms:created>
  <dcterms:modified xsi:type="dcterms:W3CDTF">2013-05-19T17:10:18Z</dcterms:modified>
</cp:coreProperties>
</file>